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5" r:id="rId4"/>
    <p:sldId id="299" r:id="rId5"/>
    <p:sldId id="300" r:id="rId6"/>
    <p:sldId id="301" r:id="rId7"/>
    <p:sldId id="302" r:id="rId8"/>
    <p:sldId id="303" r:id="rId9"/>
    <p:sldId id="281" r:id="rId10"/>
    <p:sldId id="294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60"/>
  </p:normalViewPr>
  <p:slideViewPr>
    <p:cSldViewPr snapToGrid="0">
      <p:cViewPr>
        <p:scale>
          <a:sx n="90" d="100"/>
          <a:sy n="90" d="100"/>
        </p:scale>
        <p:origin x="10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C9C0F-1EB2-40DD-A3D0-8184E99F48AD}" type="doc">
      <dgm:prSet loTypeId="urn:microsoft.com/office/officeart/2005/8/layout/balance1" loCatId="relationship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ED6BA068-0C97-48C2-9C5C-9D0758460DE3}">
      <dgm:prSet phldrT="[Text]"/>
      <dgm:spPr/>
      <dgm:t>
        <a:bodyPr/>
        <a:lstStyle/>
        <a:p>
          <a:r>
            <a:rPr lang="en-CA" dirty="0" smtClean="0"/>
            <a:t>Easy</a:t>
          </a:r>
          <a:endParaRPr lang="en-CA" dirty="0"/>
        </a:p>
      </dgm:t>
    </dgm:pt>
    <dgm:pt modelId="{5EF17D3C-9503-4BFB-97EC-A50CDCAD9666}" type="parTrans" cxnId="{4C6564A0-669D-4E8F-9578-D6F8865BC229}">
      <dgm:prSet/>
      <dgm:spPr/>
      <dgm:t>
        <a:bodyPr/>
        <a:lstStyle/>
        <a:p>
          <a:endParaRPr lang="en-CA"/>
        </a:p>
      </dgm:t>
    </dgm:pt>
    <dgm:pt modelId="{C7755555-4952-461F-A6CF-073AEEB22F7E}" type="sibTrans" cxnId="{4C6564A0-669D-4E8F-9578-D6F8865BC229}">
      <dgm:prSet/>
      <dgm:spPr/>
      <dgm:t>
        <a:bodyPr/>
        <a:lstStyle/>
        <a:p>
          <a:endParaRPr lang="en-CA"/>
        </a:p>
      </dgm:t>
    </dgm:pt>
    <dgm:pt modelId="{3464AB77-059A-4D22-9055-372991FE4E1C}">
      <dgm:prSet phldrT="[Text]"/>
      <dgm:spPr/>
      <dgm:t>
        <a:bodyPr/>
        <a:lstStyle/>
        <a:p>
          <a:r>
            <a:rPr lang="en-CA" dirty="0" smtClean="0"/>
            <a:t>Core Reports</a:t>
          </a:r>
          <a:endParaRPr lang="en-CA" dirty="0"/>
        </a:p>
      </dgm:t>
    </dgm:pt>
    <dgm:pt modelId="{E3DBACE8-8C45-4978-98F5-7E0D0EDF64DC}" type="parTrans" cxnId="{773E4EF4-FF1B-4BAF-B9B5-78F7A941FA0D}">
      <dgm:prSet/>
      <dgm:spPr/>
      <dgm:t>
        <a:bodyPr/>
        <a:lstStyle/>
        <a:p>
          <a:endParaRPr lang="en-CA"/>
        </a:p>
      </dgm:t>
    </dgm:pt>
    <dgm:pt modelId="{A9B4D04B-5B32-43A8-88CA-F35C7687B5E5}" type="sibTrans" cxnId="{773E4EF4-FF1B-4BAF-B9B5-78F7A941FA0D}">
      <dgm:prSet/>
      <dgm:spPr/>
      <dgm:t>
        <a:bodyPr/>
        <a:lstStyle/>
        <a:p>
          <a:endParaRPr lang="en-CA"/>
        </a:p>
      </dgm:t>
    </dgm:pt>
    <dgm:pt modelId="{C6C01FAB-1CD8-4B4F-BAAC-2C810BD0FA80}">
      <dgm:prSet phldrT="[Text]"/>
      <dgm:spPr/>
      <dgm:t>
        <a:bodyPr/>
        <a:lstStyle/>
        <a:p>
          <a:r>
            <a:rPr lang="en-CA" dirty="0" smtClean="0"/>
            <a:t>Dashboards</a:t>
          </a:r>
          <a:endParaRPr lang="en-CA" dirty="0"/>
        </a:p>
      </dgm:t>
    </dgm:pt>
    <dgm:pt modelId="{24B716EB-3DAA-4CA4-98C0-B81B6DD40414}" type="parTrans" cxnId="{4CF55C68-5493-4BDC-B9DF-BDEAA9B94B64}">
      <dgm:prSet/>
      <dgm:spPr/>
      <dgm:t>
        <a:bodyPr/>
        <a:lstStyle/>
        <a:p>
          <a:endParaRPr lang="en-CA"/>
        </a:p>
      </dgm:t>
    </dgm:pt>
    <dgm:pt modelId="{539CD5E3-0B07-46B5-9D0F-70F105BEE7CE}" type="sibTrans" cxnId="{4CF55C68-5493-4BDC-B9DF-BDEAA9B94B64}">
      <dgm:prSet/>
      <dgm:spPr/>
      <dgm:t>
        <a:bodyPr/>
        <a:lstStyle/>
        <a:p>
          <a:endParaRPr lang="en-CA"/>
        </a:p>
      </dgm:t>
    </dgm:pt>
    <dgm:pt modelId="{F4DD7E19-97D3-4DE6-AC72-6EFAA302DD8F}">
      <dgm:prSet phldrT="[Text]"/>
      <dgm:spPr/>
      <dgm:t>
        <a:bodyPr/>
        <a:lstStyle/>
        <a:p>
          <a:r>
            <a:rPr lang="en-CA" dirty="0" smtClean="0"/>
            <a:t>Hard</a:t>
          </a:r>
          <a:endParaRPr lang="en-CA" dirty="0"/>
        </a:p>
      </dgm:t>
    </dgm:pt>
    <dgm:pt modelId="{F020C8AB-FE42-4D15-A8FF-4D63E88B0D2C}" type="parTrans" cxnId="{F2BD0DE5-ABC5-45AA-807E-D8F41EEAB7E9}">
      <dgm:prSet/>
      <dgm:spPr/>
      <dgm:t>
        <a:bodyPr/>
        <a:lstStyle/>
        <a:p>
          <a:endParaRPr lang="en-CA"/>
        </a:p>
      </dgm:t>
    </dgm:pt>
    <dgm:pt modelId="{CEF88DD9-3AA5-4D40-ACBF-06539931EFC8}" type="sibTrans" cxnId="{F2BD0DE5-ABC5-45AA-807E-D8F41EEAB7E9}">
      <dgm:prSet/>
      <dgm:spPr/>
      <dgm:t>
        <a:bodyPr/>
        <a:lstStyle/>
        <a:p>
          <a:endParaRPr lang="en-CA"/>
        </a:p>
      </dgm:t>
    </dgm:pt>
    <dgm:pt modelId="{5D190C53-4FC8-45E5-B998-7B0AB04C935F}">
      <dgm:prSet phldrT="[Text]"/>
      <dgm:spPr/>
      <dgm:t>
        <a:bodyPr/>
        <a:lstStyle/>
        <a:p>
          <a:r>
            <a:rPr lang="en-CA" dirty="0" smtClean="0"/>
            <a:t>Operational Reports and Audits</a:t>
          </a:r>
        </a:p>
      </dgm:t>
    </dgm:pt>
    <dgm:pt modelId="{6F838324-D0C2-4E10-B3F7-DCFE362A1FAC}" type="parTrans" cxnId="{3FB47D7A-F4D3-478B-A210-377276C45AE8}">
      <dgm:prSet/>
      <dgm:spPr/>
      <dgm:t>
        <a:bodyPr/>
        <a:lstStyle/>
        <a:p>
          <a:endParaRPr lang="en-CA"/>
        </a:p>
      </dgm:t>
    </dgm:pt>
    <dgm:pt modelId="{4A6BEBDD-8DCA-418B-8DBD-EF863A31B659}" type="sibTrans" cxnId="{3FB47D7A-F4D3-478B-A210-377276C45AE8}">
      <dgm:prSet/>
      <dgm:spPr/>
      <dgm:t>
        <a:bodyPr/>
        <a:lstStyle/>
        <a:p>
          <a:endParaRPr lang="en-CA"/>
        </a:p>
      </dgm:t>
    </dgm:pt>
    <dgm:pt modelId="{4DD82EF9-7470-47B4-AB10-0AA62FBC9AD2}">
      <dgm:prSet/>
      <dgm:spPr/>
      <dgm:t>
        <a:bodyPr/>
        <a:lstStyle/>
        <a:p>
          <a:r>
            <a:rPr lang="en-CA" dirty="0" smtClean="0"/>
            <a:t>NAV custom reports</a:t>
          </a:r>
          <a:endParaRPr lang="en-CA" dirty="0"/>
        </a:p>
      </dgm:t>
    </dgm:pt>
    <dgm:pt modelId="{4DD3E3BA-D4F4-4AD9-9CCF-BB56D92F93D6}" type="parTrans" cxnId="{ADC46CCF-C2C0-4387-8029-208921A1F16A}">
      <dgm:prSet/>
      <dgm:spPr/>
      <dgm:t>
        <a:bodyPr/>
        <a:lstStyle/>
        <a:p>
          <a:endParaRPr lang="en-CA"/>
        </a:p>
      </dgm:t>
    </dgm:pt>
    <dgm:pt modelId="{12361841-538F-4F28-BDD5-434D648E23F8}" type="sibTrans" cxnId="{ADC46CCF-C2C0-4387-8029-208921A1F16A}">
      <dgm:prSet/>
      <dgm:spPr/>
      <dgm:t>
        <a:bodyPr/>
        <a:lstStyle/>
        <a:p>
          <a:endParaRPr lang="en-CA"/>
        </a:p>
      </dgm:t>
    </dgm:pt>
    <dgm:pt modelId="{EBD08143-3559-4FAB-91C8-ACD1968C7E24}">
      <dgm:prSet/>
      <dgm:spPr/>
      <dgm:t>
        <a:bodyPr/>
        <a:lstStyle/>
        <a:p>
          <a:r>
            <a:rPr lang="en-CA" dirty="0" smtClean="0"/>
            <a:t>Excel BI cubes</a:t>
          </a:r>
          <a:endParaRPr lang="en-CA" dirty="0"/>
        </a:p>
      </dgm:t>
    </dgm:pt>
    <dgm:pt modelId="{C3083406-703D-490C-9651-F10D728AF1B4}" type="parTrans" cxnId="{D3AE95A1-8854-4A8C-8BC4-9435E1883034}">
      <dgm:prSet/>
      <dgm:spPr/>
      <dgm:t>
        <a:bodyPr/>
        <a:lstStyle/>
        <a:p>
          <a:endParaRPr lang="en-CA"/>
        </a:p>
      </dgm:t>
    </dgm:pt>
    <dgm:pt modelId="{33474E32-7F82-492A-A00E-2CE6314D5436}" type="sibTrans" cxnId="{D3AE95A1-8854-4A8C-8BC4-9435E1883034}">
      <dgm:prSet/>
      <dgm:spPr/>
      <dgm:t>
        <a:bodyPr/>
        <a:lstStyle/>
        <a:p>
          <a:endParaRPr lang="en-CA"/>
        </a:p>
      </dgm:t>
    </dgm:pt>
    <dgm:pt modelId="{B1D10344-54A5-4CD5-B9A2-EE3DE82EF029}">
      <dgm:prSet/>
      <dgm:spPr/>
      <dgm:t>
        <a:bodyPr/>
        <a:lstStyle/>
        <a:p>
          <a:r>
            <a:rPr lang="en-CA" dirty="0" smtClean="0"/>
            <a:t>KPI, </a:t>
          </a:r>
          <a:r>
            <a:rPr lang="en-CA" dirty="0" err="1" smtClean="0"/>
            <a:t>ScoreCard</a:t>
          </a:r>
          <a:endParaRPr lang="en-CA" dirty="0"/>
        </a:p>
      </dgm:t>
    </dgm:pt>
    <dgm:pt modelId="{3E2990E1-E628-44E4-91A1-B5CDBD099F98}" type="parTrans" cxnId="{887F4F07-F299-4D56-8306-F4E1FB632392}">
      <dgm:prSet/>
      <dgm:spPr/>
      <dgm:t>
        <a:bodyPr/>
        <a:lstStyle/>
        <a:p>
          <a:endParaRPr lang="en-CA"/>
        </a:p>
      </dgm:t>
    </dgm:pt>
    <dgm:pt modelId="{DB785D48-AB98-4930-B366-222F3632BB3B}" type="sibTrans" cxnId="{887F4F07-F299-4D56-8306-F4E1FB632392}">
      <dgm:prSet/>
      <dgm:spPr/>
      <dgm:t>
        <a:bodyPr/>
        <a:lstStyle/>
        <a:p>
          <a:endParaRPr lang="en-CA"/>
        </a:p>
      </dgm:t>
    </dgm:pt>
    <dgm:pt modelId="{A92D2335-255E-4320-ABEB-4557B34D0820}">
      <dgm:prSet/>
      <dgm:spPr/>
      <dgm:t>
        <a:bodyPr/>
        <a:lstStyle/>
        <a:p>
          <a:r>
            <a:rPr lang="en-CA" dirty="0" smtClean="0"/>
            <a:t>Flash Report</a:t>
          </a:r>
          <a:endParaRPr lang="en-CA" dirty="0"/>
        </a:p>
      </dgm:t>
    </dgm:pt>
    <dgm:pt modelId="{348A319F-2825-4F39-AC20-06471CCAFFC1}" type="parTrans" cxnId="{E5505C37-A558-4E5E-9830-6C679A06683B}">
      <dgm:prSet/>
      <dgm:spPr/>
      <dgm:t>
        <a:bodyPr/>
        <a:lstStyle/>
        <a:p>
          <a:endParaRPr lang="en-CA"/>
        </a:p>
      </dgm:t>
    </dgm:pt>
    <dgm:pt modelId="{D3ABD29A-2FCF-4921-BD9E-1617D267C325}" type="sibTrans" cxnId="{E5505C37-A558-4E5E-9830-6C679A06683B}">
      <dgm:prSet/>
      <dgm:spPr/>
      <dgm:t>
        <a:bodyPr/>
        <a:lstStyle/>
        <a:p>
          <a:endParaRPr lang="en-CA"/>
        </a:p>
      </dgm:t>
    </dgm:pt>
    <dgm:pt modelId="{7E9C3EE3-58C3-480A-AF13-214BC67B0A9B}" type="pres">
      <dgm:prSet presAssocID="{F6DC9C0F-1EB2-40DD-A3D0-8184E99F48A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E1DD0F5-30C6-45F2-ABAC-D70B37311309}" type="pres">
      <dgm:prSet presAssocID="{F6DC9C0F-1EB2-40DD-A3D0-8184E99F48AD}" presName="dummyMaxCanvas" presStyleCnt="0"/>
      <dgm:spPr/>
    </dgm:pt>
    <dgm:pt modelId="{FA5E14E6-0EB2-47D6-9363-F64B3AF6AA58}" type="pres">
      <dgm:prSet presAssocID="{F6DC9C0F-1EB2-40DD-A3D0-8184E99F48AD}" presName="parentComposite" presStyleCnt="0"/>
      <dgm:spPr/>
    </dgm:pt>
    <dgm:pt modelId="{FAE320AE-1861-4F09-A6C7-0C166B62E0A5}" type="pres">
      <dgm:prSet presAssocID="{F6DC9C0F-1EB2-40DD-A3D0-8184E99F48A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2E5AF5B0-8D43-4709-8BBD-8A1BD54C53FD}" type="pres">
      <dgm:prSet presAssocID="{F6DC9C0F-1EB2-40DD-A3D0-8184E99F48A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CA"/>
        </a:p>
      </dgm:t>
    </dgm:pt>
    <dgm:pt modelId="{64C5CD3D-A66B-4C50-9B1B-F78D13F75B0B}" type="pres">
      <dgm:prSet presAssocID="{F6DC9C0F-1EB2-40DD-A3D0-8184E99F48AD}" presName="childrenComposite" presStyleCnt="0"/>
      <dgm:spPr/>
    </dgm:pt>
    <dgm:pt modelId="{FA9E6D90-C9E1-44F5-817C-E753F9062D79}" type="pres">
      <dgm:prSet presAssocID="{F6DC9C0F-1EB2-40DD-A3D0-8184E99F48AD}" presName="dummyMaxCanvas_ChildArea" presStyleCnt="0"/>
      <dgm:spPr/>
    </dgm:pt>
    <dgm:pt modelId="{B151B1A0-B90C-4422-AE78-6152D4790D5F}" type="pres">
      <dgm:prSet presAssocID="{F6DC9C0F-1EB2-40DD-A3D0-8184E99F48AD}" presName="fulcrum" presStyleLbl="alignAccFollowNode1" presStyleIdx="2" presStyleCnt="4"/>
      <dgm:spPr/>
    </dgm:pt>
    <dgm:pt modelId="{75753C57-C935-4331-BAC9-8ACEDAB0FEB9}" type="pres">
      <dgm:prSet presAssocID="{F6DC9C0F-1EB2-40DD-A3D0-8184E99F48AD}" presName="balance_34" presStyleLbl="alignAccFollowNode1" presStyleIdx="3" presStyleCnt="4">
        <dgm:presLayoutVars>
          <dgm:bulletEnabled val="1"/>
        </dgm:presLayoutVars>
      </dgm:prSet>
      <dgm:spPr/>
    </dgm:pt>
    <dgm:pt modelId="{E4E99ECA-2959-4A85-B7C8-ABEB9BC2DBB8}" type="pres">
      <dgm:prSet presAssocID="{F6DC9C0F-1EB2-40DD-A3D0-8184E99F48AD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D96517-2B41-4B35-97A1-0FB53487B65E}" type="pres">
      <dgm:prSet presAssocID="{F6DC9C0F-1EB2-40DD-A3D0-8184E99F48AD}" presName="right_34_2" presStyleLbl="node1" presStyleIdx="1" presStyleCnt="7" custLinFactNeighborY="-184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CECD288-E2E5-4C55-8016-53F94D560407}" type="pres">
      <dgm:prSet presAssocID="{F6DC9C0F-1EB2-40DD-A3D0-8184E99F48AD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66C4450-3D78-46F9-A75F-8A965D1B9DE8}" type="pres">
      <dgm:prSet presAssocID="{F6DC9C0F-1EB2-40DD-A3D0-8184E99F48AD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03824C9-E2A5-49AD-BE48-C1BEE88602F4}" type="pres">
      <dgm:prSet presAssocID="{F6DC9C0F-1EB2-40DD-A3D0-8184E99F48AD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22BE7D-CCE3-4790-8E99-4526F224D539}" type="pres">
      <dgm:prSet presAssocID="{F6DC9C0F-1EB2-40DD-A3D0-8184E99F48AD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5419453-7019-4F23-AEF9-162EA7852F16}" type="pres">
      <dgm:prSet presAssocID="{F6DC9C0F-1EB2-40DD-A3D0-8184E99F48AD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B9C1EF1-4067-4A00-BCD0-6AEE37BC0161}" type="presOf" srcId="{B1D10344-54A5-4CD5-B9A2-EE3DE82EF029}" destId="{7CECD288-E2E5-4C55-8016-53F94D560407}" srcOrd="0" destOrd="0" presId="urn:microsoft.com/office/officeart/2005/8/layout/balance1"/>
    <dgm:cxn modelId="{887F4F07-F299-4D56-8306-F4E1FB632392}" srcId="{F4DD7E19-97D3-4DE6-AC72-6EFAA302DD8F}" destId="{B1D10344-54A5-4CD5-B9A2-EE3DE82EF029}" srcOrd="2" destOrd="0" parTransId="{3E2990E1-E628-44E4-91A1-B5CDBD099F98}" sibTransId="{DB785D48-AB98-4930-B366-222F3632BB3B}"/>
    <dgm:cxn modelId="{F8D3EB6A-D1C0-4ECF-B7EE-5C4322DE7ACD}" type="presOf" srcId="{F4DD7E19-97D3-4DE6-AC72-6EFAA302DD8F}" destId="{2E5AF5B0-8D43-4709-8BBD-8A1BD54C53FD}" srcOrd="0" destOrd="0" presId="urn:microsoft.com/office/officeart/2005/8/layout/balance1"/>
    <dgm:cxn modelId="{3FB47D7A-F4D3-478B-A210-377276C45AE8}" srcId="{F4DD7E19-97D3-4DE6-AC72-6EFAA302DD8F}" destId="{5D190C53-4FC8-45E5-B998-7B0AB04C935F}" srcOrd="0" destOrd="0" parTransId="{6F838324-D0C2-4E10-B3F7-DCFE362A1FAC}" sibTransId="{4A6BEBDD-8DCA-418B-8DBD-EF863A31B659}"/>
    <dgm:cxn modelId="{E18EBF70-551A-4CC9-BEBA-72DF2C63E35A}" type="presOf" srcId="{3464AB77-059A-4D22-9055-372991FE4E1C}" destId="{E03824C9-E2A5-49AD-BE48-C1BEE88602F4}" srcOrd="0" destOrd="0" presId="urn:microsoft.com/office/officeart/2005/8/layout/balance1"/>
    <dgm:cxn modelId="{15DCA636-DB5D-4162-BD65-700456239FCF}" type="presOf" srcId="{F6DC9C0F-1EB2-40DD-A3D0-8184E99F48AD}" destId="{7E9C3EE3-58C3-480A-AF13-214BC67B0A9B}" srcOrd="0" destOrd="0" presId="urn:microsoft.com/office/officeart/2005/8/layout/balance1"/>
    <dgm:cxn modelId="{D76B91D7-CDFB-4D7A-857A-B9315C86CC7E}" type="presOf" srcId="{C6C01FAB-1CD8-4B4F-BAAC-2C810BD0FA80}" destId="{4322BE7D-CCE3-4790-8E99-4526F224D539}" srcOrd="0" destOrd="0" presId="urn:microsoft.com/office/officeart/2005/8/layout/balance1"/>
    <dgm:cxn modelId="{68838340-F733-4D38-8F7A-0B193157965A}" type="presOf" srcId="{5D190C53-4FC8-45E5-B998-7B0AB04C935F}" destId="{E4E99ECA-2959-4A85-B7C8-ABEB9BC2DBB8}" srcOrd="0" destOrd="0" presId="urn:microsoft.com/office/officeart/2005/8/layout/balance1"/>
    <dgm:cxn modelId="{F2BD0DE5-ABC5-45AA-807E-D8F41EEAB7E9}" srcId="{F6DC9C0F-1EB2-40DD-A3D0-8184E99F48AD}" destId="{F4DD7E19-97D3-4DE6-AC72-6EFAA302DD8F}" srcOrd="1" destOrd="0" parTransId="{F020C8AB-FE42-4D15-A8FF-4D63E88B0D2C}" sibTransId="{CEF88DD9-3AA5-4D40-ACBF-06539931EFC8}"/>
    <dgm:cxn modelId="{4C6564A0-669D-4E8F-9578-D6F8865BC229}" srcId="{F6DC9C0F-1EB2-40DD-A3D0-8184E99F48AD}" destId="{ED6BA068-0C97-48C2-9C5C-9D0758460DE3}" srcOrd="0" destOrd="0" parTransId="{5EF17D3C-9503-4BFB-97EC-A50CDCAD9666}" sibTransId="{C7755555-4952-461F-A6CF-073AEEB22F7E}"/>
    <dgm:cxn modelId="{DF0262E0-682F-4EBF-91EA-A7B1C9B17CAC}" type="presOf" srcId="{EBD08143-3559-4FAB-91C8-ACD1968C7E24}" destId="{75419453-7019-4F23-AEF9-162EA7852F16}" srcOrd="0" destOrd="0" presId="urn:microsoft.com/office/officeart/2005/8/layout/balance1"/>
    <dgm:cxn modelId="{386E0A2D-8990-4DA1-9B15-2BEFDD5E0B16}" type="presOf" srcId="{4DD82EF9-7470-47B4-AB10-0AA62FBC9AD2}" destId="{F7D96517-2B41-4B35-97A1-0FB53487B65E}" srcOrd="0" destOrd="0" presId="urn:microsoft.com/office/officeart/2005/8/layout/balance1"/>
    <dgm:cxn modelId="{8CBAF3C4-79E8-40FC-8659-7A1DB90358B4}" type="presOf" srcId="{ED6BA068-0C97-48C2-9C5C-9D0758460DE3}" destId="{FAE320AE-1861-4F09-A6C7-0C166B62E0A5}" srcOrd="0" destOrd="0" presId="urn:microsoft.com/office/officeart/2005/8/layout/balance1"/>
    <dgm:cxn modelId="{773E4EF4-FF1B-4BAF-B9B5-78F7A941FA0D}" srcId="{ED6BA068-0C97-48C2-9C5C-9D0758460DE3}" destId="{3464AB77-059A-4D22-9055-372991FE4E1C}" srcOrd="0" destOrd="0" parTransId="{E3DBACE8-8C45-4978-98F5-7E0D0EDF64DC}" sibTransId="{A9B4D04B-5B32-43A8-88CA-F35C7687B5E5}"/>
    <dgm:cxn modelId="{D3AE95A1-8854-4A8C-8BC4-9435E1883034}" srcId="{ED6BA068-0C97-48C2-9C5C-9D0758460DE3}" destId="{EBD08143-3559-4FAB-91C8-ACD1968C7E24}" srcOrd="2" destOrd="0" parTransId="{C3083406-703D-490C-9651-F10D728AF1B4}" sibTransId="{33474E32-7F82-492A-A00E-2CE6314D5436}"/>
    <dgm:cxn modelId="{4CF55C68-5493-4BDC-B9DF-BDEAA9B94B64}" srcId="{ED6BA068-0C97-48C2-9C5C-9D0758460DE3}" destId="{C6C01FAB-1CD8-4B4F-BAAC-2C810BD0FA80}" srcOrd="1" destOrd="0" parTransId="{24B716EB-3DAA-4CA4-98C0-B81B6DD40414}" sibTransId="{539CD5E3-0B07-46B5-9D0F-70F105BEE7CE}"/>
    <dgm:cxn modelId="{ADC46CCF-C2C0-4387-8029-208921A1F16A}" srcId="{F4DD7E19-97D3-4DE6-AC72-6EFAA302DD8F}" destId="{4DD82EF9-7470-47B4-AB10-0AA62FBC9AD2}" srcOrd="1" destOrd="0" parTransId="{4DD3E3BA-D4F4-4AD9-9CCF-BB56D92F93D6}" sibTransId="{12361841-538F-4F28-BDD5-434D648E23F8}"/>
    <dgm:cxn modelId="{E5505C37-A558-4E5E-9830-6C679A06683B}" srcId="{F4DD7E19-97D3-4DE6-AC72-6EFAA302DD8F}" destId="{A92D2335-255E-4320-ABEB-4557B34D0820}" srcOrd="3" destOrd="0" parTransId="{348A319F-2825-4F39-AC20-06471CCAFFC1}" sibTransId="{D3ABD29A-2FCF-4921-BD9E-1617D267C325}"/>
    <dgm:cxn modelId="{FDF4EAE1-AC6A-4732-981E-DE2A61DE986F}" type="presOf" srcId="{A92D2335-255E-4320-ABEB-4557B34D0820}" destId="{466C4450-3D78-46F9-A75F-8A965D1B9DE8}" srcOrd="0" destOrd="0" presId="urn:microsoft.com/office/officeart/2005/8/layout/balance1"/>
    <dgm:cxn modelId="{99EE5084-1671-4DD9-BD05-B58CE30F96EB}" type="presParOf" srcId="{7E9C3EE3-58C3-480A-AF13-214BC67B0A9B}" destId="{2E1DD0F5-30C6-45F2-ABAC-D70B37311309}" srcOrd="0" destOrd="0" presId="urn:microsoft.com/office/officeart/2005/8/layout/balance1"/>
    <dgm:cxn modelId="{B9CA2C58-A613-43E1-A598-D17B6800D5F4}" type="presParOf" srcId="{7E9C3EE3-58C3-480A-AF13-214BC67B0A9B}" destId="{FA5E14E6-0EB2-47D6-9363-F64B3AF6AA58}" srcOrd="1" destOrd="0" presId="urn:microsoft.com/office/officeart/2005/8/layout/balance1"/>
    <dgm:cxn modelId="{DD5037D6-2D12-4FC3-BCED-667CDEAA4808}" type="presParOf" srcId="{FA5E14E6-0EB2-47D6-9363-F64B3AF6AA58}" destId="{FAE320AE-1861-4F09-A6C7-0C166B62E0A5}" srcOrd="0" destOrd="0" presId="urn:microsoft.com/office/officeart/2005/8/layout/balance1"/>
    <dgm:cxn modelId="{30E41255-D9C3-4301-BAAF-CF0D76F3320B}" type="presParOf" srcId="{FA5E14E6-0EB2-47D6-9363-F64B3AF6AA58}" destId="{2E5AF5B0-8D43-4709-8BBD-8A1BD54C53FD}" srcOrd="1" destOrd="0" presId="urn:microsoft.com/office/officeart/2005/8/layout/balance1"/>
    <dgm:cxn modelId="{4AB12595-A418-4A48-957F-76ACBE11D5D0}" type="presParOf" srcId="{7E9C3EE3-58C3-480A-AF13-214BC67B0A9B}" destId="{64C5CD3D-A66B-4C50-9B1B-F78D13F75B0B}" srcOrd="2" destOrd="0" presId="urn:microsoft.com/office/officeart/2005/8/layout/balance1"/>
    <dgm:cxn modelId="{93A35D93-3F5F-4C73-A1C2-1C85113A194F}" type="presParOf" srcId="{64C5CD3D-A66B-4C50-9B1B-F78D13F75B0B}" destId="{FA9E6D90-C9E1-44F5-817C-E753F9062D79}" srcOrd="0" destOrd="0" presId="urn:microsoft.com/office/officeart/2005/8/layout/balance1"/>
    <dgm:cxn modelId="{B61337D4-BAC6-4FF7-B97D-F3B63B817EB1}" type="presParOf" srcId="{64C5CD3D-A66B-4C50-9B1B-F78D13F75B0B}" destId="{B151B1A0-B90C-4422-AE78-6152D4790D5F}" srcOrd="1" destOrd="0" presId="urn:microsoft.com/office/officeart/2005/8/layout/balance1"/>
    <dgm:cxn modelId="{4A070C3D-F840-4BA6-94D5-EA54B9487362}" type="presParOf" srcId="{64C5CD3D-A66B-4C50-9B1B-F78D13F75B0B}" destId="{75753C57-C935-4331-BAC9-8ACEDAB0FEB9}" srcOrd="2" destOrd="0" presId="urn:microsoft.com/office/officeart/2005/8/layout/balance1"/>
    <dgm:cxn modelId="{B4DE9988-B4AB-4359-88E0-84D77973E892}" type="presParOf" srcId="{64C5CD3D-A66B-4C50-9B1B-F78D13F75B0B}" destId="{E4E99ECA-2959-4A85-B7C8-ABEB9BC2DBB8}" srcOrd="3" destOrd="0" presId="urn:microsoft.com/office/officeart/2005/8/layout/balance1"/>
    <dgm:cxn modelId="{6B6A92CD-E139-4530-86EF-BC7CCA0EC478}" type="presParOf" srcId="{64C5CD3D-A66B-4C50-9B1B-F78D13F75B0B}" destId="{F7D96517-2B41-4B35-97A1-0FB53487B65E}" srcOrd="4" destOrd="0" presId="urn:microsoft.com/office/officeart/2005/8/layout/balance1"/>
    <dgm:cxn modelId="{A9B18502-2881-467B-80AE-01CDA96F1085}" type="presParOf" srcId="{64C5CD3D-A66B-4C50-9B1B-F78D13F75B0B}" destId="{7CECD288-E2E5-4C55-8016-53F94D560407}" srcOrd="5" destOrd="0" presId="urn:microsoft.com/office/officeart/2005/8/layout/balance1"/>
    <dgm:cxn modelId="{BF78568E-802C-4183-AA33-92F64CF32812}" type="presParOf" srcId="{64C5CD3D-A66B-4C50-9B1B-F78D13F75B0B}" destId="{466C4450-3D78-46F9-A75F-8A965D1B9DE8}" srcOrd="6" destOrd="0" presId="urn:microsoft.com/office/officeart/2005/8/layout/balance1"/>
    <dgm:cxn modelId="{10136F0D-2669-41C7-999C-2C2679889F56}" type="presParOf" srcId="{64C5CD3D-A66B-4C50-9B1B-F78D13F75B0B}" destId="{E03824C9-E2A5-49AD-BE48-C1BEE88602F4}" srcOrd="7" destOrd="0" presId="urn:microsoft.com/office/officeart/2005/8/layout/balance1"/>
    <dgm:cxn modelId="{C895CEB1-976A-4DF7-A751-7094D664A5BD}" type="presParOf" srcId="{64C5CD3D-A66B-4C50-9B1B-F78D13F75B0B}" destId="{4322BE7D-CCE3-4790-8E99-4526F224D539}" srcOrd="8" destOrd="0" presId="urn:microsoft.com/office/officeart/2005/8/layout/balance1"/>
    <dgm:cxn modelId="{222A868E-B5FA-47D1-A077-F86C48C63E5C}" type="presParOf" srcId="{64C5CD3D-A66B-4C50-9B1B-F78D13F75B0B}" destId="{75419453-7019-4F23-AEF9-162EA7852F16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320AE-1861-4F09-A6C7-0C166B62E0A5}">
      <dsp:nvSpPr>
        <dsp:cNvPr id="0" name=""/>
        <dsp:cNvSpPr/>
      </dsp:nvSpPr>
      <dsp:spPr>
        <a:xfrm>
          <a:off x="1809086" y="0"/>
          <a:ext cx="1769898" cy="9832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Easy</a:t>
          </a:r>
          <a:endParaRPr lang="en-CA" sz="4000" kern="1200" dirty="0"/>
        </a:p>
      </dsp:txBody>
      <dsp:txXfrm>
        <a:off x="1837885" y="28799"/>
        <a:ext cx="1712300" cy="925679"/>
      </dsp:txXfrm>
    </dsp:sp>
    <dsp:sp modelId="{2E5AF5B0-8D43-4709-8BBD-8A1BD54C53FD}">
      <dsp:nvSpPr>
        <dsp:cNvPr id="0" name=""/>
        <dsp:cNvSpPr/>
      </dsp:nvSpPr>
      <dsp:spPr>
        <a:xfrm>
          <a:off x="4365606" y="0"/>
          <a:ext cx="1769898" cy="98327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Hard</a:t>
          </a:r>
          <a:endParaRPr lang="en-CA" sz="4000" kern="1200" dirty="0"/>
        </a:p>
      </dsp:txBody>
      <dsp:txXfrm>
        <a:off x="4394405" y="28799"/>
        <a:ext cx="1712300" cy="925679"/>
      </dsp:txXfrm>
    </dsp:sp>
    <dsp:sp modelId="{B151B1A0-B90C-4422-AE78-6152D4790D5F}">
      <dsp:nvSpPr>
        <dsp:cNvPr id="0" name=""/>
        <dsp:cNvSpPr/>
      </dsp:nvSpPr>
      <dsp:spPr>
        <a:xfrm>
          <a:off x="3603566" y="4178927"/>
          <a:ext cx="737457" cy="737457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753C57-C935-4331-BAC9-8ACEDAB0FEB9}">
      <dsp:nvSpPr>
        <dsp:cNvPr id="0" name=""/>
        <dsp:cNvSpPr/>
      </dsp:nvSpPr>
      <dsp:spPr>
        <a:xfrm rot="240000">
          <a:off x="1759246" y="3862918"/>
          <a:ext cx="4426097" cy="30950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99ECA-2959-4A85-B7C8-ABEB9BC2DBB8}">
      <dsp:nvSpPr>
        <dsp:cNvPr id="0" name=""/>
        <dsp:cNvSpPr/>
      </dsp:nvSpPr>
      <dsp:spPr>
        <a:xfrm rot="240000">
          <a:off x="4421496" y="3305337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Operational Reports and Audits</a:t>
          </a:r>
        </a:p>
      </dsp:txBody>
      <dsp:txXfrm>
        <a:off x="4451107" y="3334948"/>
        <a:ext cx="1697224" cy="547357"/>
      </dsp:txXfrm>
    </dsp:sp>
    <dsp:sp modelId="{F7D96517-2B41-4B35-97A1-0FB53487B65E}">
      <dsp:nvSpPr>
        <dsp:cNvPr id="0" name=""/>
        <dsp:cNvSpPr/>
      </dsp:nvSpPr>
      <dsp:spPr>
        <a:xfrm rot="240000">
          <a:off x="4470660" y="2642956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NAV custom reports</a:t>
          </a:r>
          <a:endParaRPr lang="en-CA" sz="1400" kern="1200" dirty="0"/>
        </a:p>
      </dsp:txBody>
      <dsp:txXfrm>
        <a:off x="4500271" y="2672567"/>
        <a:ext cx="1697224" cy="547357"/>
      </dsp:txXfrm>
    </dsp:sp>
    <dsp:sp modelId="{7CECD288-E2E5-4C55-8016-53F94D560407}">
      <dsp:nvSpPr>
        <dsp:cNvPr id="0" name=""/>
        <dsp:cNvSpPr/>
      </dsp:nvSpPr>
      <dsp:spPr>
        <a:xfrm rot="240000">
          <a:off x="4519823" y="2007411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KPI, </a:t>
          </a:r>
          <a:r>
            <a:rPr lang="en-CA" sz="1400" kern="1200" dirty="0" err="1" smtClean="0"/>
            <a:t>ScoreCard</a:t>
          </a:r>
          <a:endParaRPr lang="en-CA" sz="1400" kern="1200" dirty="0"/>
        </a:p>
      </dsp:txBody>
      <dsp:txXfrm>
        <a:off x="4549434" y="2037022"/>
        <a:ext cx="1697224" cy="547357"/>
      </dsp:txXfrm>
    </dsp:sp>
    <dsp:sp modelId="{466C4450-3D78-46F9-A75F-8A965D1B9DE8}">
      <dsp:nvSpPr>
        <dsp:cNvPr id="0" name=""/>
        <dsp:cNvSpPr/>
      </dsp:nvSpPr>
      <dsp:spPr>
        <a:xfrm rot="240000">
          <a:off x="4568987" y="1358448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Flash Report</a:t>
          </a:r>
          <a:endParaRPr lang="en-CA" sz="1400" kern="1200" dirty="0"/>
        </a:p>
      </dsp:txBody>
      <dsp:txXfrm>
        <a:off x="4598598" y="1388059"/>
        <a:ext cx="1697224" cy="547357"/>
      </dsp:txXfrm>
    </dsp:sp>
    <dsp:sp modelId="{E03824C9-E2A5-49AD-BE48-C1BEE88602F4}">
      <dsp:nvSpPr>
        <dsp:cNvPr id="0" name=""/>
        <dsp:cNvSpPr/>
      </dsp:nvSpPr>
      <dsp:spPr>
        <a:xfrm rot="240000">
          <a:off x="1864976" y="3128347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Core Reports</a:t>
          </a:r>
          <a:endParaRPr lang="en-CA" sz="1400" kern="1200" dirty="0"/>
        </a:p>
      </dsp:txBody>
      <dsp:txXfrm>
        <a:off x="1894587" y="3157958"/>
        <a:ext cx="1697224" cy="547357"/>
      </dsp:txXfrm>
    </dsp:sp>
    <dsp:sp modelId="{4322BE7D-CCE3-4790-8E99-4526F224D539}">
      <dsp:nvSpPr>
        <dsp:cNvPr id="0" name=""/>
        <dsp:cNvSpPr/>
      </dsp:nvSpPr>
      <dsp:spPr>
        <a:xfrm rot="240000">
          <a:off x="1914139" y="2479384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Dashboards</a:t>
          </a:r>
          <a:endParaRPr lang="en-CA" sz="1400" kern="1200" dirty="0"/>
        </a:p>
      </dsp:txBody>
      <dsp:txXfrm>
        <a:off x="1943750" y="2508995"/>
        <a:ext cx="1697224" cy="547357"/>
      </dsp:txXfrm>
    </dsp:sp>
    <dsp:sp modelId="{75419453-7019-4F23-AEF9-162EA7852F16}">
      <dsp:nvSpPr>
        <dsp:cNvPr id="0" name=""/>
        <dsp:cNvSpPr/>
      </dsp:nvSpPr>
      <dsp:spPr>
        <a:xfrm rot="240000">
          <a:off x="1963303" y="1830421"/>
          <a:ext cx="1756446" cy="606579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Excel BI cubes</a:t>
          </a:r>
          <a:endParaRPr lang="en-CA" sz="1400" kern="1200" dirty="0"/>
        </a:p>
      </dsp:txBody>
      <dsp:txXfrm>
        <a:off x="1992914" y="1860032"/>
        <a:ext cx="1697224" cy="54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70DB-8EE6-4E5B-9CBE-4CA39D1A6EC2}" type="datetimeFigureOut">
              <a:rPr lang="en-US" smtClean="0"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5828-8ECA-4525-A47E-5E299A14B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5158-7B33-4F57-B4B7-9A33FCD7F1DE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537F1-CBC7-451A-A627-9C67B93613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13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0" y="-638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85292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296060"/>
            <a:ext cx="9175668" cy="15616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2C8-EF10-478A-9239-473824850501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0"/>
            <a:ext cx="3483864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514184"/>
            <a:ext cx="3703320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BB97-1C00-4D5D-8DF6-008037B54DCB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8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4762" y="0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9CF8-C4DC-416A-BBA0-9D6E7B0F43CD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"/>
            <a:ext cx="8876190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6778677" y="356679"/>
            <a:ext cx="4956048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60" y="1382350"/>
            <a:ext cx="4279434" cy="68378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81982" y="2067295"/>
            <a:ext cx="3549389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10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8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8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8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8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228" y="6209375"/>
            <a:ext cx="4994007" cy="33662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FF7-C0A8-49C4-927D-F73FA8BC6695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39CF-230A-4C0B-AB38-45AFD35B0387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5FDF-A1FA-4816-B0A7-7A4124AE62C6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3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A599-E09A-4A39-ABCB-143E311E5CB7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0"/>
            <a:ext cx="12192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0" y="-638"/>
            <a:ext cx="12201526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384364"/>
            <a:ext cx="9175668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3175" y="5486400"/>
            <a:ext cx="12204700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5620215"/>
            <a:ext cx="9175668" cy="123746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434EF-298D-440E-9F64-F83B0942346F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8348" y="3345599"/>
            <a:ext cx="3417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13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D0D-8D13-4A82-BEF8-19BA40C3BB41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EF5F-FF64-48BC-8FF7-8302539AF385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71-1632-4054-98F6-3CD53FCEF49F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2DAD-AF21-4470-B28A-F3C357325345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D04-ADA3-45B6-B2CE-BAF595FD301A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7BAC25E-A61D-401E-A366-F61DDC57D61E}" type="datetime1">
              <a:rPr lang="en-US" smtClean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nagement_information_system#cite_note-3" TargetMode="External"/><Relationship Id="rId2" Type="http://schemas.openxmlformats.org/officeDocument/2006/relationships/hyperlink" Target="http://en.wikipedia.org/wiki/Transaction_processing_syste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Executive_information_system" TargetMode="External"/><Relationship Id="rId4" Type="http://schemas.openxmlformats.org/officeDocument/2006/relationships/hyperlink" Target="http://en.wikipedia.org/wiki/Decision_support_syst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Jim’s Top 10 reports to get started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dirty="0"/>
              <a:t>Get Started…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1405" y="4560496"/>
            <a:ext cx="51188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EE8500"/>
                </a:solidFill>
              </a:rPr>
              <a:t>M</a:t>
            </a:r>
            <a:endParaRPr lang="en-CA" sz="3200" b="1" dirty="0">
              <a:solidFill>
                <a:srgbClr val="EE85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486" y="404918"/>
            <a:ext cx="3396615" cy="2221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228" y="4049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Sales Cube</a:t>
            </a:r>
          </a:p>
          <a:p>
            <a:r>
              <a:rPr lang="en-US" dirty="0"/>
              <a:t>Scorecard</a:t>
            </a:r>
          </a:p>
          <a:p>
            <a:r>
              <a:rPr lang="en-US" dirty="0"/>
              <a:t>CFO -Aged Accounts Receivable</a:t>
            </a:r>
          </a:p>
          <a:p>
            <a:r>
              <a:rPr lang="en-US" dirty="0"/>
              <a:t>Daily Flash Report</a:t>
            </a:r>
          </a:p>
          <a:p>
            <a:r>
              <a:rPr lang="en-US" dirty="0"/>
              <a:t>Income Statement for Jet Reports</a:t>
            </a:r>
          </a:p>
          <a:p>
            <a:r>
              <a:rPr lang="en-US" dirty="0"/>
              <a:t>NAV010 - Company Overview</a:t>
            </a:r>
          </a:p>
          <a:p>
            <a:r>
              <a:rPr lang="en-US" dirty="0"/>
              <a:t>NAV015 - Profit and Loss Variance</a:t>
            </a:r>
          </a:p>
          <a:p>
            <a:r>
              <a:rPr lang="en-US" dirty="0"/>
              <a:t>NAV016 - GL Monthly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33336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936"/>
            <a:ext cx="10515600" cy="5806027"/>
          </a:xfrm>
        </p:spPr>
        <p:txBody>
          <a:bodyPr/>
          <a:lstStyle/>
          <a:p>
            <a:r>
              <a:rPr lang="en-CA" sz="1000" i="1" dirty="0"/>
              <a:t>Management information </a:t>
            </a:r>
            <a:r>
              <a:rPr lang="en-CA" sz="1000" i="1" dirty="0" smtClean="0"/>
              <a:t>systems (MIS)</a:t>
            </a:r>
            <a:r>
              <a:rPr lang="en-CA" sz="1000" dirty="0" smtClean="0"/>
              <a:t>, </a:t>
            </a:r>
            <a:r>
              <a:rPr lang="en-CA" sz="1000" dirty="0"/>
              <a:t>produce fixed, regularly scheduled reports based on data extracted and summarized from the firm’s underlying </a:t>
            </a:r>
            <a:r>
              <a:rPr lang="en-CA" sz="1000" dirty="0">
                <a:hlinkClick r:id="rId2" tooltip="Transaction processing systems"/>
              </a:rPr>
              <a:t>transaction processing systems</a:t>
            </a:r>
            <a:r>
              <a:rPr lang="en-CA" sz="1000" baseline="30000" dirty="0">
                <a:hlinkClick r:id="rId3"/>
              </a:rPr>
              <a:t>[3]</a:t>
            </a:r>
            <a:r>
              <a:rPr lang="en-CA" sz="1000" dirty="0"/>
              <a:t> to middle and operational level managers to identify and inform structured and semi-structured decision problems.</a:t>
            </a:r>
          </a:p>
          <a:p>
            <a:r>
              <a:rPr lang="en-CA" sz="1000" i="1" dirty="0">
                <a:hlinkClick r:id="rId4" tooltip="Decision support system"/>
              </a:rPr>
              <a:t>Decision support systems</a:t>
            </a:r>
            <a:r>
              <a:rPr lang="en-CA" sz="1000" i="1" dirty="0"/>
              <a:t> (DSS)</a:t>
            </a:r>
            <a:r>
              <a:rPr lang="en-CA" sz="1000" dirty="0"/>
              <a:t> are computer program applications used by middle and higher management to compile information from a wide range of sources to support problem solving and decision making. A DSS is used mostly for semi-structured and unstructured decision problems.</a:t>
            </a:r>
          </a:p>
          <a:p>
            <a:r>
              <a:rPr lang="en-CA" sz="1000" i="1" dirty="0">
                <a:hlinkClick r:id="rId5" tooltip="Executive information system"/>
              </a:rPr>
              <a:t>Executive information systems</a:t>
            </a:r>
            <a:r>
              <a:rPr lang="en-CA" sz="1000" i="1" dirty="0"/>
              <a:t> (EIS)</a:t>
            </a:r>
            <a:r>
              <a:rPr lang="en-CA" sz="1000" dirty="0"/>
              <a:t> is a reporting tool that provides quick access to summarized reports coming from all company levels and departments such as accounting, human resources and operations</a:t>
            </a:r>
            <a:r>
              <a:rPr lang="en-CA" sz="1000" dirty="0" smtClean="0"/>
              <a:t>.</a:t>
            </a:r>
          </a:p>
          <a:p>
            <a:r>
              <a:rPr lang="en-CA" sz="1000" dirty="0" smtClean="0"/>
              <a:t>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CA" sz="1000" dirty="0" smtClean="0"/>
              <a:t>Hierarchy of reporting – methods of delivery (reports, dashboards &amp; KPI’s, BI Excel cubes)  = </a:t>
            </a:r>
            <a:r>
              <a:rPr lang="en-CA" sz="1050" dirty="0" smtClean="0">
                <a:solidFill>
                  <a:srgbClr val="FF0000"/>
                </a:solidFill>
              </a:rPr>
              <a:t>446 options – we need to pick a top 10 to get started!</a:t>
            </a:r>
            <a:endParaRPr lang="en-CA" sz="105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99994"/>
              </p:ext>
            </p:extLst>
          </p:nvPr>
        </p:nvGraphicFramePr>
        <p:xfrm>
          <a:off x="919193" y="2082640"/>
          <a:ext cx="1036416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32"/>
                <a:gridCol w="2072832"/>
                <a:gridCol w="2072832"/>
                <a:gridCol w="2072832"/>
                <a:gridCol w="2072832"/>
              </a:tblGrid>
              <a:tr h="361563">
                <a:tc>
                  <a:txBody>
                    <a:bodyPr/>
                    <a:lstStyle/>
                    <a:p>
                      <a:r>
                        <a:rPr lang="en-CA" dirty="0" smtClean="0"/>
                        <a:t>Method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Count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System</a:t>
                      </a:r>
                      <a:r>
                        <a:rPr lang="en-CA" baseline="0" dirty="0" smtClean="0"/>
                        <a:t>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Notes</a:t>
                      </a:r>
                      <a:endParaRPr lang="en-CA" dirty="0"/>
                    </a:p>
                  </a:txBody>
                  <a:tcPr/>
                </a:tc>
              </a:tr>
              <a:tr h="386328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NAV – core reports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36 modules, 286  reports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Has</a:t>
                      </a:r>
                      <a:r>
                        <a:rPr lang="en-CA" sz="1000" baseline="0" dirty="0" smtClean="0"/>
                        <a:t> report writer to tailor each report</a:t>
                      </a:r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NAV Dashboards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32 role based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Jet</a:t>
                      </a:r>
                      <a:r>
                        <a:rPr lang="en-CA" sz="1400" baseline="0" dirty="0" smtClean="0"/>
                        <a:t> Reports - essential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36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SQL reports</a:t>
                      </a:r>
                      <a:endParaRPr lang="en-CA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MIS &amp; DSS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CRM – core reports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 modules, 25 reports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CRM dashboards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3 core, unlimited 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86328">
                <a:tc>
                  <a:txBody>
                    <a:bodyPr/>
                    <a:lstStyle/>
                    <a:p>
                      <a:r>
                        <a:rPr lang="en-CA" sz="1050" dirty="0" smtClean="0"/>
                        <a:t>SQL reports</a:t>
                      </a:r>
                      <a:r>
                        <a:rPr lang="en-CA" sz="1050" baseline="0" dirty="0" smtClean="0"/>
                        <a:t>  - Vox ISM</a:t>
                      </a:r>
                      <a:endParaRPr lang="en-C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/>
                        <a:t>22 provided by VOX</a:t>
                      </a:r>
                    </a:p>
                    <a:p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MIS &amp; DSS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Each report has variables</a:t>
                      </a:r>
                      <a:r>
                        <a:rPr lang="en-CA" sz="1000" baseline="0" dirty="0" smtClean="0"/>
                        <a:t> </a:t>
                      </a:r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dirty="0" smtClean="0"/>
                        <a:t>BI cubes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4</a:t>
                      </a:r>
                      <a:r>
                        <a:rPr lang="en-CA" sz="1000" baseline="0" dirty="0" smtClean="0"/>
                        <a:t> cubes, each cube has 10 views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</a:tr>
              <a:tr h="386328">
                <a:tc>
                  <a:txBody>
                    <a:bodyPr/>
                    <a:lstStyle/>
                    <a:p>
                      <a:r>
                        <a:rPr lang="en-CA" dirty="0" smtClean="0"/>
                        <a:t>Flash</a:t>
                      </a:r>
                      <a:r>
                        <a:rPr lang="en-CA" baseline="0" dirty="0" smtClean="0"/>
                        <a:t> reports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Use</a:t>
                      </a:r>
                      <a:r>
                        <a:rPr lang="en-CA" sz="1000" baseline="0" dirty="0" smtClean="0"/>
                        <a:t> SQL subscription, automatic daily email</a:t>
                      </a:r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r>
                        <a:rPr lang="en-CA" dirty="0" smtClean="0"/>
                        <a:t>Audits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1</a:t>
                      </a:r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/>
                        <a:t>Great for inventory control</a:t>
                      </a:r>
                      <a:endParaRPr lang="en-CA" sz="1000" dirty="0"/>
                    </a:p>
                  </a:txBody>
                  <a:tcPr/>
                </a:tc>
              </a:tr>
              <a:tr h="36156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 statements (3x)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" y="922015"/>
            <a:ext cx="11112796" cy="22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5" y="3763926"/>
            <a:ext cx="11135170" cy="22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3" y="307975"/>
            <a:ext cx="10664454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619624"/>
            <a:ext cx="10919637" cy="557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0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5613437"/>
          </a:xfrm>
        </p:spPr>
        <p:txBody>
          <a:bodyPr/>
          <a:lstStyle/>
          <a:p>
            <a:r>
              <a:rPr lang="en-US" dirty="0" smtClean="0"/>
              <a:t>With drill down details, sent daily with subscription to branch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4" y="1307804"/>
            <a:ext cx="10536864" cy="514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7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0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Emailed daily,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977900"/>
            <a:ext cx="11302409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77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" y="308345"/>
            <a:ext cx="11143697" cy="58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729"/>
            <a:ext cx="10515600" cy="419879"/>
          </a:xfrm>
        </p:spPr>
        <p:txBody>
          <a:bodyPr>
            <a:normAutofit/>
          </a:bodyPr>
          <a:lstStyle/>
          <a:p>
            <a:r>
              <a:rPr lang="en-CA" sz="1600" dirty="0" smtClean="0"/>
              <a:t>“Best Practice Recommendations” – what I did, Jim’s top 10 to get started, effort =   </a:t>
            </a:r>
            <a:endParaRPr lang="en-C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3246"/>
            <a:ext cx="10515600" cy="5443718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2" y="830293"/>
            <a:ext cx="3856007" cy="2971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99453"/>
              </p:ext>
            </p:extLst>
          </p:nvPr>
        </p:nvGraphicFramePr>
        <p:xfrm>
          <a:off x="4485735" y="830295"/>
          <a:ext cx="7254816" cy="541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272"/>
                <a:gridCol w="2418272"/>
                <a:gridCol w="2418272"/>
              </a:tblGrid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Reports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Method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Note/report name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2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Income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Jet Reports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 u="sng" dirty="0">
                          <a:effectLst/>
                        </a:rPr>
                        <a:t>4 Options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CA" sz="1100" dirty="0">
                          <a:effectLst/>
                        </a:rPr>
                        <a:t>80’s style Jet report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CA" sz="1100" dirty="0">
                          <a:effectLst/>
                        </a:rPr>
                        <a:t>GL Income Statement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CA" sz="1100" dirty="0">
                          <a:effectLst/>
                        </a:rPr>
                        <a:t>Profit and Loss Variance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n-CA" sz="1100" dirty="0">
                          <a:effectLst/>
                        </a:rPr>
                        <a:t>Company Overview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Balance Sheet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Jet Reports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e) In company Overview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Cash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NAV module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Aged Receivables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SSRS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SSRS + CRM AR Dashboard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Sales from CRM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CRM Dashboard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Jim’s Sales Dashboard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Operations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NAV Dashboard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Small Business Role Center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BI cube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Sales BI Cube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5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Flash report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SSRS Report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2" y="4149244"/>
            <a:ext cx="3396615" cy="22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1" y="158092"/>
            <a:ext cx="10515600" cy="1023728"/>
          </a:xfrm>
        </p:spPr>
        <p:txBody>
          <a:bodyPr/>
          <a:lstStyle/>
          <a:p>
            <a:r>
              <a:rPr lang="en-US" dirty="0" smtClean="0"/>
              <a:t>What Technology vs Effort $$$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2505" y="1401288"/>
          <a:ext cx="7944591" cy="491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406779" y="1690688"/>
            <a:ext cx="3212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>
                <a:solidFill>
                  <a:srgbClr val="EE8500"/>
                </a:solidFill>
              </a:rPr>
              <a:t>Typical work effort, cost $$</a:t>
            </a:r>
            <a:endParaRPr lang="en-CA" b="1" dirty="0">
              <a:solidFill>
                <a:srgbClr val="EE85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392" y="1690688"/>
            <a:ext cx="4205377" cy="30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Mix">
  <a:themeElements>
    <a:clrScheme name="Custom 561">
      <a:dk1>
        <a:sysClr val="windowText" lastClr="000000"/>
      </a:dk1>
      <a:lt1>
        <a:sysClr val="window" lastClr="FFFFFF"/>
      </a:lt1>
      <a:dk2>
        <a:srgbClr val="0E0600"/>
      </a:dk2>
      <a:lt2>
        <a:srgbClr val="FCF5EF"/>
      </a:lt2>
      <a:accent1>
        <a:srgbClr val="DD59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00B294"/>
      </a:accent5>
      <a:accent6>
        <a:srgbClr val="68217A"/>
      </a:accent6>
      <a:hlink>
        <a:srgbClr val="00BCF2"/>
      </a:hlink>
      <a:folHlink>
        <a:srgbClr val="68217A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6494B6-1467-40D3-9D2C-6096235D2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an Office Mix</Template>
  <TotalTime>2161</TotalTime>
  <Words>445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Mix</vt:lpstr>
      <vt:lpstr>Jim’s Top 10 reports to get started</vt:lpstr>
      <vt:lpstr>Income statements (3x)</vt:lpstr>
      <vt:lpstr>PowerPoint Presentation</vt:lpstr>
      <vt:lpstr>PowerPoint Presentation</vt:lpstr>
      <vt:lpstr>PowerPoint Presentation</vt:lpstr>
      <vt:lpstr>Emailed daily, automatically</vt:lpstr>
      <vt:lpstr>PowerPoint Presentation</vt:lpstr>
      <vt:lpstr>“Best Practice Recommendations” – what I did, Jim’s top 10 to get started, effort =   </vt:lpstr>
      <vt:lpstr>What Technology vs Effort $$$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an Office Mix</dc:title>
  <dc:creator>VOX</dc:creator>
  <cp:lastModifiedBy>Jim</cp:lastModifiedBy>
  <cp:revision>92</cp:revision>
  <dcterms:created xsi:type="dcterms:W3CDTF">2015-04-01T12:14:53Z</dcterms:created>
  <dcterms:modified xsi:type="dcterms:W3CDTF">2015-04-07T11:57:56Z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</Properties>
</file>