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4" r:id="rId5"/>
    <p:sldMasterId id="2147484303" r:id="rId6"/>
  </p:sldMasterIdLst>
  <p:notesMasterIdLst>
    <p:notesMasterId r:id="rId19"/>
  </p:notesMasterIdLst>
  <p:handoutMasterIdLst>
    <p:handoutMasterId r:id="rId20"/>
  </p:handoutMasterIdLst>
  <p:sldIdLst>
    <p:sldId id="1349" r:id="rId7"/>
    <p:sldId id="1350" r:id="rId8"/>
    <p:sldId id="1352" r:id="rId9"/>
    <p:sldId id="1353" r:id="rId10"/>
    <p:sldId id="1354" r:id="rId11"/>
    <p:sldId id="1361" r:id="rId12"/>
    <p:sldId id="1363" r:id="rId13"/>
    <p:sldId id="1364" r:id="rId14"/>
    <p:sldId id="1362" r:id="rId15"/>
    <p:sldId id="1365" r:id="rId16"/>
    <p:sldId id="1360" r:id="rId17"/>
    <p:sldId id="1359" r:id="rId1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ign Insights - NAV 2016" id="{0C8682EF-709C-4DD2-B11B-19E2D910C2A9}">
          <p14:sldIdLst>
            <p14:sldId id="1349"/>
            <p14:sldId id="1350"/>
            <p14:sldId id="1352"/>
            <p14:sldId id="1353"/>
            <p14:sldId id="1354"/>
            <p14:sldId id="1361"/>
            <p14:sldId id="1363"/>
            <p14:sldId id="1364"/>
            <p14:sldId id="1362"/>
            <p14:sldId id="1365"/>
            <p14:sldId id="1360"/>
            <p14:sldId id="135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50"/>
    <a:srgbClr val="008272"/>
    <a:srgbClr val="107C10"/>
    <a:srgbClr val="004B1C"/>
    <a:srgbClr val="525252"/>
    <a:srgbClr val="0078D7"/>
    <a:srgbClr val="FFFFFF"/>
    <a:srgbClr val="E81123"/>
    <a:srgbClr val="737373"/>
    <a:srgbClr val="E3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2" autoAdjust="0"/>
    <p:restoredTop sz="96323" autoAdjust="0"/>
  </p:normalViewPr>
  <p:slideViewPr>
    <p:cSldViewPr>
      <p:cViewPr varScale="1">
        <p:scale>
          <a:sx n="89" d="100"/>
          <a:sy n="89" d="100"/>
        </p:scale>
        <p:origin x="66" y="4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3" d="100"/>
          <a:sy n="83" d="100"/>
        </p:scale>
        <p:origin x="30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9/18/2015 1:33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9/18/2015 1:33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9/18/2015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20149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Tijdelijke aanduiding voor koptekst 3"/>
          <p:cNvSpPr>
            <a:spLocks noGrp="1"/>
          </p:cNvSpPr>
          <p:nvPr>
            <p:ph type="hdr" sz="quarter" idx="10"/>
          </p:nvPr>
        </p:nvSpPr>
        <p:spPr/>
        <p:txBody>
          <a:bodyPr/>
          <a:lstStyle/>
          <a:p>
            <a:endParaRPr lang="en-US" dirty="0"/>
          </a:p>
        </p:txBody>
      </p:sp>
      <p:sp>
        <p:nvSpPr>
          <p:cNvPr id="5" name="Tijdelijke aanduiding voor voettekst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Tijdelijke aanduiding voor datum 5"/>
          <p:cNvSpPr>
            <a:spLocks noGrp="1"/>
          </p:cNvSpPr>
          <p:nvPr>
            <p:ph type="dt" idx="12"/>
          </p:nvPr>
        </p:nvSpPr>
        <p:spPr/>
        <p:txBody>
          <a:bodyPr/>
          <a:lstStyle/>
          <a:p>
            <a:fld id="{38EEC551-8CDA-4EB6-89BB-2A86C9F091C8}" type="datetime8">
              <a:rPr lang="en-US" smtClean="0"/>
              <a:t>9/18/2015 1:33 PM</a:t>
            </a:fld>
            <a:endParaRPr lang="en-US" dirty="0"/>
          </a:p>
        </p:txBody>
      </p:sp>
      <p:sp>
        <p:nvSpPr>
          <p:cNvPr id="7" name="Tijdelijke aanduiding voor dianumm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77326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76" r="728"/>
          <a:stretch/>
        </p:blipFill>
        <p:spPr>
          <a:xfrm>
            <a:off x="-1" y="-1"/>
            <a:ext cx="12434711" cy="6994525"/>
          </a:xfrm>
          <a:prstGeom prst="rect">
            <a:avLst/>
          </a:prstGeom>
          <a:ln>
            <a:noFill/>
          </a:ln>
        </p:spPr>
      </p:pic>
      <p:sp>
        <p:nvSpPr>
          <p:cNvPr id="2" name="Rectangle 1"/>
          <p:cNvSpPr/>
          <p:nvPr userDrawn="1"/>
        </p:nvSpPr>
        <p:spPr bwMode="auto">
          <a:xfrm>
            <a:off x="271398" y="2125677"/>
            <a:ext cx="6858000" cy="3657600"/>
          </a:xfrm>
          <a:prstGeom prst="rect">
            <a:avLst/>
          </a:prstGeom>
          <a:solidFill>
            <a:srgbClr val="008272">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7"/>
            <a:ext cx="6858000"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57"/>
            <a:ext cx="6858000" cy="1825625"/>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smtClean="0"/>
              <a:t>Speaker 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308534" y="6166136"/>
            <a:ext cx="1698171" cy="365760"/>
          </a:xfrm>
          <a:prstGeom prst="rect">
            <a:avLst/>
          </a:prstGeom>
        </p:spPr>
      </p:pic>
      <p:sp>
        <p:nvSpPr>
          <p:cNvPr id="8" name="Rectangle 7"/>
          <p:cNvSpPr/>
          <p:nvPr userDrawn="1"/>
        </p:nvSpPr>
        <p:spPr bwMode="auto">
          <a:xfrm>
            <a:off x="457199" y="479775"/>
            <a:ext cx="4392885" cy="401541"/>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smtClean="0">
                <a:ln>
                  <a:noFill/>
                </a:ln>
                <a:gradFill>
                  <a:gsLst>
                    <a:gs pos="2020">
                      <a:srgbClr val="525252"/>
                    </a:gs>
                    <a:gs pos="21000">
                      <a:srgbClr val="525252"/>
                    </a:gs>
                  </a:gsLst>
                  <a:lin ang="5400000" scaled="1"/>
                </a:gradFill>
                <a:effectLst/>
                <a:uLnTx/>
                <a:uFillTx/>
                <a:latin typeface="+mn-lt"/>
                <a:ea typeface="Segoe UI" pitchFamily="34" charset="0"/>
                <a:cs typeface="Segoe UI" pitchFamily="34" charset="0"/>
              </a:rPr>
              <a:t>Microsoft Dynamics NAV</a:t>
            </a:r>
          </a:p>
        </p:txBody>
      </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138" y="6149340"/>
            <a:ext cx="1702251" cy="365760"/>
          </a:xfrm>
          <a:prstGeom prst="rect">
            <a:avLst/>
          </a:prstGeom>
        </p:spPr>
      </p:pic>
      <p:sp>
        <p:nvSpPr>
          <p:cNvPr id="8" name="Rectangle 7"/>
          <p:cNvSpPr/>
          <p:nvPr userDrawn="1"/>
        </p:nvSpPr>
        <p:spPr bwMode="auto">
          <a:xfrm>
            <a:off x="457200" y="479425"/>
            <a:ext cx="2101978" cy="401541"/>
          </a:xfrm>
          <a:prstGeom prst="rect">
            <a:avLst/>
          </a:prstGeom>
          <a:noFill/>
          <a:ln w="6350" cap="sq">
            <a:solidFill>
              <a:schemeClr val="tx1"/>
            </a:solid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smtClean="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7" name="Rectangle 6"/>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smtClean="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167516244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3052" y="6294506"/>
            <a:ext cx="10974388" cy="403157"/>
          </a:xfrm>
          <a:prstGeom prst="rect">
            <a:avLst/>
          </a:prstGeom>
          <a:noFill/>
          <a:ln w="12700">
            <a:noFill/>
            <a:miter lim="800000"/>
            <a:headEnd type="none" w="sm" len="sm"/>
            <a:tailEnd type="none" w="sm" len="sm"/>
          </a:ln>
          <a:effectLst/>
        </p:spPr>
        <p:txBody>
          <a:bodyPr vert="horz" wrap="square" lIns="182862" tIns="146289" rIns="182862" bIns="146289" numCol="1" anchor="t" anchorCtr="0" compatLnSpc="1">
            <a:prstTxWarp prst="textNoShape">
              <a:avLst/>
            </a:prstTxWarp>
            <a:spAutoFit/>
          </a:bodyPr>
          <a:lstStyle/>
          <a:p>
            <a:pPr defTabSz="932199" eaLnBrk="0" hangingPunct="0"/>
            <a:r>
              <a:rPr lang="en-US" sz="700">
                <a:gradFill>
                  <a:gsLst>
                    <a:gs pos="0">
                      <a:schemeClr val="tx1"/>
                    </a:gs>
                    <a:gs pos="100000">
                      <a:schemeClr val="tx1"/>
                    </a:gs>
                  </a:gsLst>
                  <a:lin ang="5400000" scaled="0"/>
                </a:gradFill>
                <a:cs typeface="Segoe UI" pitchFamily="34" charset="0"/>
              </a:rPr>
              <a:t>© </a:t>
            </a:r>
            <a:r>
              <a:rPr lang="en-US" sz="70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82025358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36210535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6426" r="9343" b="7083"/>
          <a:stretch/>
        </p:blipFill>
        <p:spPr bwMode="ltGray">
          <a:xfrm>
            <a:off x="-1" y="-1"/>
            <a:ext cx="12434711" cy="6994525"/>
          </a:xfrm>
          <a:prstGeom prst="rect">
            <a:avLst/>
          </a:prstGeom>
        </p:spPr>
      </p:pic>
      <p:sp>
        <p:nvSpPr>
          <p:cNvPr id="2" name="Rectangle 1"/>
          <p:cNvSpPr/>
          <p:nvPr userDrawn="1"/>
        </p:nvSpPr>
        <p:spPr bwMode="auto">
          <a:xfrm>
            <a:off x="282492" y="2125663"/>
            <a:ext cx="6404040" cy="3561363"/>
          </a:xfrm>
          <a:prstGeom prst="rect">
            <a:avLst/>
          </a:prstGeom>
          <a:solidFill>
            <a:schemeClr val="bg2">
              <a:lumMod val="50000"/>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63"/>
            <a:ext cx="6400736"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43"/>
            <a:ext cx="6402388" cy="1732583"/>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smtClean="0"/>
              <a:t>Speaker Name</a:t>
            </a:r>
          </a:p>
        </p:txBody>
      </p:sp>
      <p:sp>
        <p:nvSpPr>
          <p:cNvPr id="8" name="Rectangle 7"/>
          <p:cNvSpPr/>
          <p:nvPr userDrawn="1"/>
        </p:nvSpPr>
        <p:spPr bwMode="auto">
          <a:xfrm>
            <a:off x="282492" y="460521"/>
            <a:ext cx="3528790" cy="401541"/>
          </a:xfrm>
          <a:prstGeom prst="rect">
            <a:avLst/>
          </a:prstGeom>
          <a:noFill/>
          <a:ln w="6350" cap="sq">
            <a:no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dirty="0" smtClean="0">
                <a:gradFill>
                  <a:gsLst>
                    <a:gs pos="93939">
                      <a:srgbClr val="525252"/>
                    </a:gs>
                    <a:gs pos="80808">
                      <a:srgbClr val="525252"/>
                    </a:gs>
                  </a:gsLst>
                  <a:lin ang="5400000" scaled="1"/>
                </a:gradFill>
                <a:ea typeface="Segoe UI" pitchFamily="34" charset="0"/>
                <a:cs typeface="Segoe UI" pitchFamily="34" charset="0"/>
              </a:rPr>
              <a:t>Microsoft Dynamics NAV </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6253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
        <p:nvSpPr>
          <p:cNvPr id="10" name="Rectangle 9"/>
          <p:cNvSpPr/>
          <p:nvPr userDrawn="1"/>
        </p:nvSpPr>
        <p:spPr bwMode="auto">
          <a:xfrm>
            <a:off x="457200" y="479425"/>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dirty="0" smtClean="0">
                <a:gradFill>
                  <a:gsLst>
                    <a:gs pos="51515">
                      <a:srgbClr val="505050"/>
                    </a:gs>
                    <a:gs pos="43000">
                      <a:srgbClr val="505050"/>
                    </a:gs>
                  </a:gsLst>
                  <a:lin ang="5400000" scaled="1"/>
                </a:gradFill>
                <a:ea typeface="Segoe UI" pitchFamily="34" charset="0"/>
                <a:cs typeface="Segoe UI" pitchFamily="34" charset="0"/>
              </a:rPr>
              <a:t>Product logo</a:t>
            </a:r>
          </a:p>
        </p:txBody>
      </p:sp>
      <p:sp>
        <p:nvSpPr>
          <p:cNvPr id="11" name="Rectangle 10"/>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1400" dirty="0" smtClean="0">
                <a:gradFill>
                  <a:gsLst>
                    <a:gs pos="51515">
                      <a:srgbClr val="505050"/>
                    </a:gs>
                    <a:gs pos="43000">
                      <a:srgbClr val="505050"/>
                    </a:gs>
                  </a:gsLst>
                  <a:lin ang="5400000" scaled="1"/>
                </a:gradFill>
                <a:ea typeface="Segoe UI" pitchFamily="34" charset="0"/>
                <a:cs typeface="Segoe UI" pitchFamily="34" charset="0"/>
              </a:rPr>
              <a:t>Update on slide master</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1273285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46208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32458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867145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0009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884205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19554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16627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96487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30073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80606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003383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39152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34241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218096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99469230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76147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5731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7592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314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114199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a:t>
            </a:r>
            <a:r>
              <a:rPr lang="en-US" sz="700" dirty="0" smtClean="0">
                <a:gradFill>
                  <a:gsLst>
                    <a:gs pos="0">
                      <a:srgbClr val="505050"/>
                    </a:gs>
                    <a:gs pos="100000">
                      <a:srgbClr val="505050"/>
                    </a:gs>
                  </a:gsLst>
                  <a:lin ang="5400000" scaled="0"/>
                </a:gradFill>
                <a:cs typeface="Segoe UI" pitchFamily="34" charset="0"/>
              </a:rPr>
              <a:t>2014 </a:t>
            </a:r>
            <a:r>
              <a:rPr lang="en-US" sz="700" dirty="0">
                <a:gradFill>
                  <a:gsLst>
                    <a:gs pos="0">
                      <a:srgbClr val="505050"/>
                    </a:gs>
                    <a:gs pos="100000">
                      <a:srgbClr val="505050"/>
                    </a:gs>
                  </a:gsLst>
                  <a:lin ang="5400000" scaled="0"/>
                </a:gradFill>
                <a:cs typeface="Segoe UI" pitchFamily="34" charset="0"/>
              </a:rPr>
              <a:t>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173833444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99812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 SECTION | DEMO BLU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954463"/>
            <a:ext cx="3932238" cy="3040062"/>
          </a:xfrm>
          <a:prstGeom prst="rect">
            <a:avLst/>
          </a:prstGeom>
          <a:solidFill>
            <a:srgbClr val="0078D7">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1" y="2"/>
            <a:ext cx="3932237" cy="3954462"/>
          </a:xfrm>
          <a:prstGeom prst="rect">
            <a:avLst/>
          </a:prstGeom>
          <a:solidFill>
            <a:srgbClr val="525252">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7" y="306923"/>
            <a:ext cx="3809998" cy="2428339"/>
          </a:xfrm>
          <a:noFill/>
        </p:spPr>
        <p:txBody>
          <a:bodyPr lIns="146289" tIns="91431" rIns="146289" bIns="91431" anchor="t" anchorCtr="0"/>
          <a:lstStyle>
            <a:lvl1pPr>
              <a:defRPr sz="5400"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2237" y="3954463"/>
            <a:ext cx="3810001"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750454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74638" y="6697663"/>
            <a:ext cx="3937000" cy="371475"/>
          </a:xfrm>
          <a:prstGeom prst="rect">
            <a:avLst/>
          </a:prstGeom>
        </p:spPr>
        <p:txBody>
          <a:bodyPr/>
          <a:lstStyle/>
          <a:p>
            <a:r>
              <a:rPr lang="en-US" smtClean="0">
                <a:solidFill>
                  <a:srgbClr val="505050"/>
                </a:solidFill>
              </a:rPr>
              <a:t>Microsoft Confidential</a:t>
            </a:r>
            <a:endParaRPr lang="en-US" dirty="0">
              <a:solidFill>
                <a:srgbClr val="505050"/>
              </a:solidFill>
            </a:endParaRPr>
          </a:p>
        </p:txBody>
      </p:sp>
      <p:sp>
        <p:nvSpPr>
          <p:cNvPr id="4" name="Slide Number Placeholder 3"/>
          <p:cNvSpPr>
            <a:spLocks noGrp="1"/>
          </p:cNvSpPr>
          <p:nvPr>
            <p:ph type="sldNum" sz="quarter" idx="11"/>
          </p:nvPr>
        </p:nvSpPr>
        <p:spPr>
          <a:xfrm>
            <a:off x="9259889" y="6695370"/>
            <a:ext cx="2901950" cy="371475"/>
          </a:xfrm>
          <a:prstGeom prst="rect">
            <a:avLst/>
          </a:prstGeom>
        </p:spPr>
        <p:txBody>
          <a:bodyPr/>
          <a:lstStyle/>
          <a:p>
            <a:fld id="{25B1B22E-D3C8-4129-8E85-2E5037E3E69B}"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2"/>
          </p:nvPr>
        </p:nvSpPr>
        <p:spPr>
          <a:xfrm>
            <a:off x="274638" y="1439864"/>
            <a:ext cx="11887200" cy="1738938"/>
          </a:xfrm>
        </p:spPr>
        <p:txBody>
          <a:bodyPr/>
          <a:lstStyle>
            <a:lvl1pPr>
              <a:spcBef>
                <a:spcPts val="1200"/>
              </a:spcBef>
              <a:defRPr b="0">
                <a:gradFill>
                  <a:gsLst>
                    <a:gs pos="1250">
                      <a:schemeClr val="accent2"/>
                    </a:gs>
                    <a:gs pos="100000">
                      <a:schemeClr val="accent2"/>
                    </a:gs>
                  </a:gsLst>
                  <a:lin ang="5400000" scaled="0"/>
                </a:gradFill>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205524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3052" y="6294506"/>
            <a:ext cx="10974388" cy="403157"/>
          </a:xfrm>
          <a:prstGeom prst="rect">
            <a:avLst/>
          </a:prstGeom>
          <a:noFill/>
          <a:ln w="12700">
            <a:noFill/>
            <a:miter lim="800000"/>
            <a:headEnd type="none" w="sm" len="sm"/>
            <a:tailEnd type="none" w="sm" len="sm"/>
          </a:ln>
          <a:effectLst/>
        </p:spPr>
        <p:txBody>
          <a:bodyPr vert="horz" wrap="square" lIns="182862" tIns="146289" rIns="182862" bIns="146289" numCol="1" anchor="t" anchorCtr="0" compatLnSpc="1">
            <a:prstTxWarp prst="textNoShape">
              <a:avLst/>
            </a:prstTxWarp>
            <a:spAutoFit/>
          </a:bodyPr>
          <a:lstStyle/>
          <a:p>
            <a:pPr defTabSz="932199" eaLnBrk="0" hangingPunct="0"/>
            <a:r>
              <a:rPr lang="en-US" sz="700" dirty="0">
                <a:gradFill>
                  <a:gsLst>
                    <a:gs pos="0">
                      <a:srgbClr val="505050"/>
                    </a:gs>
                    <a:gs pos="100000">
                      <a:srgbClr val="505050"/>
                    </a:gs>
                  </a:gsLst>
                  <a:lin ang="5400000" scaled="0"/>
                </a:gradFill>
                <a:cs typeface="Segoe UI" pitchFamily="34" charset="0"/>
              </a:rPr>
              <a:t>© </a:t>
            </a:r>
            <a:r>
              <a:rPr lang="en-US" sz="700" dirty="0" smtClean="0">
                <a:gradFill>
                  <a:gsLst>
                    <a:gs pos="0">
                      <a:srgbClr val="505050"/>
                    </a:gs>
                    <a:gs pos="100000">
                      <a:srgbClr val="505050"/>
                    </a:gs>
                  </a:gsLst>
                  <a:lin ang="5400000" scaled="0"/>
                </a:gradFill>
                <a:cs typeface="Segoe UI" pitchFamily="34" charset="0"/>
              </a:rPr>
              <a:t>2014 </a:t>
            </a:r>
            <a:r>
              <a:rPr lang="en-US" sz="700" dirty="0">
                <a:gradFill>
                  <a:gsLst>
                    <a:gs pos="0">
                      <a:srgbClr val="505050"/>
                    </a:gs>
                    <a:gs pos="100000">
                      <a:srgbClr val="505050"/>
                    </a:gs>
                  </a:gsLst>
                  <a:lin ang="5400000" scaled="0"/>
                </a:gradFill>
                <a:cs typeface="Segoe UI" pitchFamily="34" charset="0"/>
              </a:rPr>
              <a:t>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19808232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6426" r="9343" b="7083"/>
          <a:stretch/>
        </p:blipFill>
        <p:spPr bwMode="ltGray">
          <a:xfrm>
            <a:off x="-1" y="-1"/>
            <a:ext cx="12434711" cy="6994525"/>
          </a:xfrm>
          <a:prstGeom prst="rect">
            <a:avLst/>
          </a:prstGeom>
        </p:spPr>
      </p:pic>
      <p:sp>
        <p:nvSpPr>
          <p:cNvPr id="2" name="Rectangle 1"/>
          <p:cNvSpPr/>
          <p:nvPr userDrawn="1"/>
        </p:nvSpPr>
        <p:spPr bwMode="auto">
          <a:xfrm>
            <a:off x="282492" y="2125663"/>
            <a:ext cx="6404040" cy="3561363"/>
          </a:xfrm>
          <a:prstGeom prst="rect">
            <a:avLst/>
          </a:prstGeom>
          <a:solidFill>
            <a:schemeClr val="bg2">
              <a:lumMod val="50000"/>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63"/>
            <a:ext cx="6400736"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43"/>
            <a:ext cx="6402388" cy="1732583"/>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smtClean="0"/>
              <a:t>Speaker Name</a:t>
            </a:r>
          </a:p>
        </p:txBody>
      </p:sp>
      <p:sp>
        <p:nvSpPr>
          <p:cNvPr id="8" name="Rectangle 7"/>
          <p:cNvSpPr/>
          <p:nvPr userDrawn="1"/>
        </p:nvSpPr>
        <p:spPr bwMode="auto">
          <a:xfrm>
            <a:off x="282492" y="460521"/>
            <a:ext cx="3528790" cy="401541"/>
          </a:xfrm>
          <a:prstGeom prst="rect">
            <a:avLst/>
          </a:prstGeom>
          <a:noFill/>
          <a:ln w="6350" cap="sq">
            <a:no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dirty="0" smtClean="0">
                <a:gradFill>
                  <a:gsLst>
                    <a:gs pos="93939">
                      <a:srgbClr val="525252"/>
                    </a:gs>
                    <a:gs pos="80808">
                      <a:srgbClr val="525252"/>
                    </a:gs>
                  </a:gsLst>
                  <a:lin ang="5400000" scaled="1"/>
                </a:gradFill>
                <a:ea typeface="Segoe UI" pitchFamily="34" charset="0"/>
                <a:cs typeface="Segoe UI" pitchFamily="34" charset="0"/>
              </a:rPr>
              <a:t>Microsoft Dynamics NAV </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108372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
        <p:nvSpPr>
          <p:cNvPr id="10" name="Rectangle 9"/>
          <p:cNvSpPr/>
          <p:nvPr userDrawn="1"/>
        </p:nvSpPr>
        <p:spPr bwMode="auto">
          <a:xfrm>
            <a:off x="457200" y="479425"/>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2800" dirty="0" smtClean="0">
                <a:gradFill>
                  <a:gsLst>
                    <a:gs pos="51515">
                      <a:srgbClr val="505050"/>
                    </a:gs>
                    <a:gs pos="43000">
                      <a:srgbClr val="505050"/>
                    </a:gs>
                  </a:gsLst>
                  <a:lin ang="5400000" scaled="1"/>
                </a:gradFill>
                <a:ea typeface="Segoe UI" pitchFamily="34" charset="0"/>
                <a:cs typeface="Segoe UI" pitchFamily="34" charset="0"/>
              </a:rPr>
              <a:t>Product logo</a:t>
            </a:r>
          </a:p>
        </p:txBody>
      </p:sp>
      <p:sp>
        <p:nvSpPr>
          <p:cNvPr id="11" name="Rectangle 10"/>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r>
              <a:rPr lang="en-US" sz="1400" dirty="0" smtClean="0">
                <a:gradFill>
                  <a:gsLst>
                    <a:gs pos="51515">
                      <a:srgbClr val="505050"/>
                    </a:gs>
                    <a:gs pos="43000">
                      <a:srgbClr val="505050"/>
                    </a:gs>
                  </a:gsLst>
                  <a:lin ang="5400000" scaled="1"/>
                </a:gradFill>
                <a:ea typeface="Segoe UI" pitchFamily="34" charset="0"/>
                <a:cs typeface="Segoe UI" pitchFamily="34" charset="0"/>
              </a:rPr>
              <a:t>Update on slide master</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1018389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21919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078263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030649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951922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536816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68984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931871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522708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91474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56704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651294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33877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05298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544887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2795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174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260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2080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025539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a:t>
            </a:r>
            <a:r>
              <a:rPr lang="en-US" sz="700" dirty="0" smtClean="0">
                <a:gradFill>
                  <a:gsLst>
                    <a:gs pos="0">
                      <a:srgbClr val="505050"/>
                    </a:gs>
                    <a:gs pos="100000">
                      <a:srgbClr val="505050"/>
                    </a:gs>
                  </a:gsLst>
                  <a:lin ang="5400000" scaled="0"/>
                </a:gradFill>
                <a:cs typeface="Segoe UI" pitchFamily="34" charset="0"/>
              </a:rPr>
              <a:t>2014 </a:t>
            </a:r>
            <a:r>
              <a:rPr lang="en-US" sz="700" dirty="0">
                <a:gradFill>
                  <a:gsLst>
                    <a:gs pos="0">
                      <a:srgbClr val="505050"/>
                    </a:gs>
                    <a:gs pos="100000">
                      <a:srgbClr val="505050"/>
                    </a:gs>
                  </a:gsLst>
                  <a:lin ang="5400000" scaled="0"/>
                </a:gradFill>
                <a:cs typeface="Segoe UI" pitchFamily="34" charset="0"/>
              </a:rPr>
              <a:t>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38844322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913433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 SECTION | DEMO BLU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954463"/>
            <a:ext cx="3932238" cy="3040062"/>
          </a:xfrm>
          <a:prstGeom prst="rect">
            <a:avLst/>
          </a:prstGeom>
          <a:solidFill>
            <a:srgbClr val="0078D7">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1" y="2"/>
            <a:ext cx="3932237" cy="3954462"/>
          </a:xfrm>
          <a:prstGeom prst="rect">
            <a:avLst/>
          </a:prstGeom>
          <a:solidFill>
            <a:srgbClr val="525252">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7" y="306923"/>
            <a:ext cx="3809998" cy="2428339"/>
          </a:xfrm>
          <a:noFill/>
        </p:spPr>
        <p:txBody>
          <a:bodyPr lIns="146289" tIns="91431" rIns="146289" bIns="91431" anchor="t" anchorCtr="0"/>
          <a:lstStyle>
            <a:lvl1pPr>
              <a:defRPr sz="5400"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2237" y="3954463"/>
            <a:ext cx="3810001"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265917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74638" y="6697663"/>
            <a:ext cx="3937000" cy="371475"/>
          </a:xfrm>
          <a:prstGeom prst="rect">
            <a:avLst/>
          </a:prstGeom>
        </p:spPr>
        <p:txBody>
          <a:bodyPr/>
          <a:lstStyle/>
          <a:p>
            <a:r>
              <a:rPr lang="en-US" smtClean="0">
                <a:solidFill>
                  <a:srgbClr val="505050"/>
                </a:solidFill>
              </a:rPr>
              <a:t>Microsoft Confidential</a:t>
            </a:r>
            <a:endParaRPr lang="en-US" dirty="0">
              <a:solidFill>
                <a:srgbClr val="505050"/>
              </a:solidFill>
            </a:endParaRPr>
          </a:p>
        </p:txBody>
      </p:sp>
      <p:sp>
        <p:nvSpPr>
          <p:cNvPr id="4" name="Slide Number Placeholder 3"/>
          <p:cNvSpPr>
            <a:spLocks noGrp="1"/>
          </p:cNvSpPr>
          <p:nvPr>
            <p:ph type="sldNum" sz="quarter" idx="11"/>
          </p:nvPr>
        </p:nvSpPr>
        <p:spPr>
          <a:xfrm>
            <a:off x="9259889" y="6695370"/>
            <a:ext cx="2901950" cy="371475"/>
          </a:xfrm>
          <a:prstGeom prst="rect">
            <a:avLst/>
          </a:prstGeom>
        </p:spPr>
        <p:txBody>
          <a:bodyPr/>
          <a:lstStyle/>
          <a:p>
            <a:fld id="{25B1B22E-D3C8-4129-8E85-2E5037E3E69B}"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2"/>
          </p:nvPr>
        </p:nvSpPr>
        <p:spPr>
          <a:xfrm>
            <a:off x="274638" y="1439864"/>
            <a:ext cx="11887200" cy="1738938"/>
          </a:xfrm>
        </p:spPr>
        <p:txBody>
          <a:bodyPr/>
          <a:lstStyle>
            <a:lvl1pPr>
              <a:spcBef>
                <a:spcPts val="1200"/>
              </a:spcBef>
              <a:defRPr b="0">
                <a:gradFill>
                  <a:gsLst>
                    <a:gs pos="1250">
                      <a:schemeClr val="accent2"/>
                    </a:gs>
                    <a:gs pos="100000">
                      <a:schemeClr val="accent2"/>
                    </a:gs>
                  </a:gsLst>
                  <a:lin ang="5400000" scaled="0"/>
                </a:gradFill>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53266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3052" y="6294506"/>
            <a:ext cx="10974388" cy="403157"/>
          </a:xfrm>
          <a:prstGeom prst="rect">
            <a:avLst/>
          </a:prstGeom>
          <a:noFill/>
          <a:ln w="12700">
            <a:noFill/>
            <a:miter lim="800000"/>
            <a:headEnd type="none" w="sm" len="sm"/>
            <a:tailEnd type="none" w="sm" len="sm"/>
          </a:ln>
          <a:effectLst/>
        </p:spPr>
        <p:txBody>
          <a:bodyPr vert="horz" wrap="square" lIns="182862" tIns="146289" rIns="182862" bIns="146289" numCol="1" anchor="t" anchorCtr="0" compatLnSpc="1">
            <a:prstTxWarp prst="textNoShape">
              <a:avLst/>
            </a:prstTxWarp>
            <a:spAutoFit/>
          </a:bodyPr>
          <a:lstStyle/>
          <a:p>
            <a:pPr defTabSz="932199" eaLnBrk="0" hangingPunct="0"/>
            <a:r>
              <a:rPr lang="en-US" sz="700">
                <a:gradFill>
                  <a:gsLst>
                    <a:gs pos="0">
                      <a:srgbClr val="505050"/>
                    </a:gs>
                    <a:gs pos="100000">
                      <a:srgbClr val="505050"/>
                    </a:gs>
                  </a:gsLst>
                  <a:lin ang="5400000" scaled="0"/>
                </a:gradFill>
                <a:cs typeface="Segoe UI" pitchFamily="34" charset="0"/>
              </a:rPr>
              <a:t>© </a:t>
            </a:r>
            <a:r>
              <a:rPr lang="en-US" sz="700" smtClean="0">
                <a:gradFill>
                  <a:gsLst>
                    <a:gs pos="0">
                      <a:srgbClr val="505050"/>
                    </a:gs>
                    <a:gs pos="100000">
                      <a:srgbClr val="505050"/>
                    </a:gs>
                  </a:gsLst>
                  <a:lin ang="5400000" scaled="0"/>
                </a:gradFill>
                <a:cs typeface="Segoe UI" pitchFamily="34" charset="0"/>
              </a:rPr>
              <a:t>2015 </a:t>
            </a:r>
            <a:r>
              <a:rPr lang="en-US" sz="700" dirty="0">
                <a:gradFill>
                  <a:gsLst>
                    <a:gs pos="0">
                      <a:srgbClr val="505050"/>
                    </a:gs>
                    <a:gs pos="100000">
                      <a:srgbClr val="505050"/>
                    </a:gs>
                  </a:gsLst>
                  <a:lin ang="5400000" scaled="0"/>
                </a:gradFill>
                <a:cs typeface="Segoe UI" pitchFamily="34" charset="0"/>
              </a:rPr>
              <a:t>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181455431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7"/>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265" r:id="rId22"/>
    <p:sldLayoutId id="2147484096" r:id="rId23"/>
    <p:sldLayoutId id="2147484273" r:id="rId24"/>
    <p:sldLayoutId id="2147484332"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673315082"/>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 id="2147484292" r:id="rId18"/>
    <p:sldLayoutId id="2147484293" r:id="rId19"/>
    <p:sldLayoutId id="2147484294" r:id="rId20"/>
    <p:sldLayoutId id="2147484295" r:id="rId21"/>
    <p:sldLayoutId id="2147484296" r:id="rId22"/>
    <p:sldLayoutId id="2147484297" r:id="rId23"/>
    <p:sldLayoutId id="2147484298" r:id="rId24"/>
    <p:sldLayoutId id="2147484299" r:id="rId25"/>
    <p:sldLayoutId id="2147484300" r:id="rId26"/>
    <p:sldLayoutId id="2147484302"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038737419"/>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1" r:id="rId17"/>
    <p:sldLayoutId id="2147484322" r:id="rId18"/>
    <p:sldLayoutId id="2147484323" r:id="rId19"/>
    <p:sldLayoutId id="2147484324" r:id="rId20"/>
    <p:sldLayoutId id="2147484325" r:id="rId21"/>
    <p:sldLayoutId id="2147484326" r:id="rId22"/>
    <p:sldLayoutId id="2147484327" r:id="rId23"/>
    <p:sldLayoutId id="2147484328" r:id="rId24"/>
    <p:sldLayoutId id="2147484329" r:id="rId25"/>
    <p:sldLayoutId id="2147484331"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Microsoft Dynamics NAV 2016</a:t>
            </a:r>
            <a:br>
              <a:rPr lang="en-US" sz="4000" dirty="0" smtClean="0"/>
            </a:br>
            <a:r>
              <a:rPr lang="en-US" sz="4000" dirty="0" smtClean="0"/>
              <a:t>Finance Enhancements</a:t>
            </a:r>
            <a:endParaRPr lang="en-US" sz="4000" dirty="0"/>
          </a:p>
        </p:txBody>
      </p:sp>
      <p:sp>
        <p:nvSpPr>
          <p:cNvPr id="5" name="Text Placeholder 4"/>
          <p:cNvSpPr>
            <a:spLocks noGrp="1"/>
          </p:cNvSpPr>
          <p:nvPr>
            <p:ph type="body" sz="quarter" idx="14"/>
          </p:nvPr>
        </p:nvSpPr>
        <p:spPr>
          <a:xfrm>
            <a:off x="273050" y="4721398"/>
            <a:ext cx="6858000" cy="1058684"/>
          </a:xfrm>
        </p:spPr>
        <p:txBody>
          <a:bodyPr/>
          <a:lstStyle/>
          <a:p>
            <a:r>
              <a:rPr lang="en-US" dirty="0" smtClean="0"/>
              <a:t>Jared Hall</a:t>
            </a:r>
          </a:p>
          <a:p>
            <a:r>
              <a:rPr lang="en-US" dirty="0" smtClean="0"/>
              <a:t>October 2015</a:t>
            </a:r>
          </a:p>
        </p:txBody>
      </p:sp>
    </p:spTree>
    <p:extLst>
      <p:ext uri="{BB962C8B-B14F-4D97-AF65-F5344CB8AC3E}">
        <p14:creationId xmlns:p14="http://schemas.microsoft.com/office/powerpoint/2010/main" val="38433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 Document Totals</a:t>
            </a:r>
            <a:endParaRPr lang="en-US" dirty="0"/>
          </a:p>
        </p:txBody>
      </p:sp>
      <p:sp>
        <p:nvSpPr>
          <p:cNvPr id="3" name="Text Placeholder 2"/>
          <p:cNvSpPr>
            <a:spLocks noGrp="1"/>
          </p:cNvSpPr>
          <p:nvPr>
            <p:ph type="body" sz="quarter" idx="10"/>
          </p:nvPr>
        </p:nvSpPr>
        <p:spPr>
          <a:xfrm>
            <a:off x="274638" y="1212850"/>
            <a:ext cx="3783359" cy="4813625"/>
          </a:xfrm>
        </p:spPr>
        <p:txBody>
          <a:bodyPr/>
          <a:lstStyle/>
          <a:p>
            <a:r>
              <a:rPr lang="en-US" sz="2000" b="1" dirty="0" smtClean="0">
                <a:gradFill>
                  <a:gsLst>
                    <a:gs pos="1250">
                      <a:schemeClr val="tx1"/>
                    </a:gs>
                    <a:gs pos="100000">
                      <a:schemeClr val="tx1"/>
                    </a:gs>
                  </a:gsLst>
                  <a:lin ang="5400000" scaled="0"/>
                </a:gradFill>
                <a:latin typeface="+mn-lt"/>
              </a:rPr>
              <a:t>Display document totals </a:t>
            </a:r>
            <a:r>
              <a:rPr lang="en-US" sz="2000" dirty="0" smtClean="0">
                <a:gradFill>
                  <a:gsLst>
                    <a:gs pos="1250">
                      <a:schemeClr val="tx1"/>
                    </a:gs>
                    <a:gs pos="100000">
                      <a:schemeClr val="tx1"/>
                    </a:gs>
                  </a:gsLst>
                  <a:lin ang="5400000" scaled="0"/>
                </a:gradFill>
                <a:latin typeface="+mn-lt"/>
              </a:rPr>
              <a:t>in North America for </a:t>
            </a: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Invoice Discount</a:t>
            </a: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Total Excl. Tax</a:t>
            </a: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Total Tax </a:t>
            </a:r>
            <a:endParaRPr lang="en-US" sz="2000" dirty="0">
              <a:gradFill>
                <a:gsLst>
                  <a:gs pos="1250">
                    <a:schemeClr val="tx1"/>
                  </a:gs>
                  <a:gs pos="100000">
                    <a:schemeClr val="tx1"/>
                  </a:gs>
                </a:gsLst>
                <a:lin ang="5400000" scaled="0"/>
              </a:gradFill>
              <a:latin typeface="+mn-lt"/>
            </a:endParaRP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Total Incl. Tax</a:t>
            </a:r>
          </a:p>
          <a:p>
            <a:endParaRPr lang="en-US" sz="2000" dirty="0" smtClean="0">
              <a:gradFill>
                <a:gsLst>
                  <a:gs pos="1250">
                    <a:schemeClr val="tx1"/>
                  </a:gs>
                  <a:gs pos="100000">
                    <a:schemeClr val="tx1"/>
                  </a:gs>
                </a:gsLst>
                <a:lin ang="5400000" scaled="0"/>
              </a:gradFill>
              <a:latin typeface="+mn-lt"/>
            </a:endParaRPr>
          </a:p>
          <a:p>
            <a:r>
              <a:rPr lang="en-US" sz="2000" dirty="0">
                <a:gradFill>
                  <a:gsLst>
                    <a:gs pos="1250">
                      <a:schemeClr val="tx1"/>
                    </a:gs>
                    <a:gs pos="100000">
                      <a:schemeClr val="tx1"/>
                    </a:gs>
                  </a:gsLst>
                  <a:lin ang="5400000" scaled="0"/>
                </a:gradFill>
                <a:latin typeface="+mn-lt"/>
              </a:rPr>
              <a:t>a</a:t>
            </a:r>
            <a:r>
              <a:rPr lang="en-US" sz="2000" dirty="0" smtClean="0">
                <a:gradFill>
                  <a:gsLst>
                    <a:gs pos="1250">
                      <a:schemeClr val="tx1"/>
                    </a:gs>
                    <a:gs pos="100000">
                      <a:schemeClr val="tx1"/>
                    </a:gs>
                  </a:gsLst>
                  <a:lin ang="5400000" scaled="0"/>
                </a:gradFill>
                <a:latin typeface="+mn-lt"/>
              </a:rPr>
              <a:t>dded </a:t>
            </a:r>
            <a:r>
              <a:rPr lang="en-US" sz="2000" dirty="0">
                <a:gradFill>
                  <a:gsLst>
                    <a:gs pos="1250">
                      <a:schemeClr val="tx1"/>
                    </a:gs>
                    <a:gs pos="100000">
                      <a:schemeClr val="tx1"/>
                    </a:gs>
                  </a:gsLst>
                  <a:lin ang="5400000" scaled="0"/>
                </a:gradFill>
                <a:latin typeface="+mn-lt"/>
              </a:rPr>
              <a:t>for </a:t>
            </a:r>
            <a:endParaRPr lang="en-US" sz="2000" dirty="0" smtClean="0">
              <a:gradFill>
                <a:gsLst>
                  <a:gs pos="1250">
                    <a:schemeClr val="tx1"/>
                  </a:gs>
                  <a:gs pos="100000">
                    <a:schemeClr val="tx1"/>
                  </a:gs>
                </a:gsLst>
                <a:lin ang="5400000" scaled="0"/>
              </a:gradFill>
              <a:latin typeface="+mn-lt"/>
            </a:endParaRP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sales </a:t>
            </a:r>
            <a:r>
              <a:rPr lang="en-US" sz="2000" dirty="0">
                <a:gradFill>
                  <a:gsLst>
                    <a:gs pos="1250">
                      <a:schemeClr val="tx1"/>
                    </a:gs>
                    <a:gs pos="100000">
                      <a:schemeClr val="tx1"/>
                    </a:gs>
                  </a:gsLst>
                  <a:lin ang="5400000" scaled="0"/>
                </a:gradFill>
                <a:latin typeface="+mn-lt"/>
              </a:rPr>
              <a:t>order processing </a:t>
            </a:r>
            <a:r>
              <a:rPr lang="en-US" sz="2000" dirty="0" smtClean="0">
                <a:gradFill>
                  <a:gsLst>
                    <a:gs pos="1250">
                      <a:schemeClr val="tx1"/>
                    </a:gs>
                    <a:gs pos="100000">
                      <a:schemeClr val="tx1"/>
                    </a:gs>
                  </a:gsLst>
                  <a:lin ang="5400000" scaled="0"/>
                </a:gradFill>
                <a:latin typeface="+mn-lt"/>
              </a:rPr>
              <a:t>documents</a:t>
            </a: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purchase </a:t>
            </a:r>
            <a:r>
              <a:rPr lang="en-US" sz="2000" dirty="0">
                <a:gradFill>
                  <a:gsLst>
                    <a:gs pos="1250">
                      <a:schemeClr val="tx1"/>
                    </a:gs>
                    <a:gs pos="100000">
                      <a:schemeClr val="tx1"/>
                    </a:gs>
                  </a:gsLst>
                  <a:lin ang="5400000" scaled="0"/>
                </a:gradFill>
                <a:latin typeface="+mn-lt"/>
              </a:rPr>
              <a:t>order processing documents</a:t>
            </a:r>
          </a:p>
          <a:p>
            <a:pPr marL="274320" indent="-365760"/>
            <a:endParaRPr lang="en-US" sz="2400" dirty="0">
              <a:gradFill>
                <a:gsLst>
                  <a:gs pos="1250">
                    <a:schemeClr val="tx1"/>
                  </a:gs>
                  <a:gs pos="100000">
                    <a:schemeClr val="tx1"/>
                  </a:gs>
                </a:gsLst>
                <a:lin ang="5400000" scaled="0"/>
              </a:gradFill>
            </a:endParaRPr>
          </a:p>
          <a:p>
            <a:pPr marL="274320" indent="-365760"/>
            <a:endParaRPr lang="en-US" sz="2400" dirty="0">
              <a:gradFill>
                <a:gsLst>
                  <a:gs pos="1250">
                    <a:schemeClr val="tx1"/>
                  </a:gs>
                  <a:gs pos="100000">
                    <a:schemeClr val="tx1"/>
                  </a:gs>
                </a:gsLst>
                <a:lin ang="5400000" scaled="0"/>
              </a:gradFill>
            </a:endParaRPr>
          </a:p>
        </p:txBody>
      </p:sp>
      <p:pic>
        <p:nvPicPr>
          <p:cNvPr id="6" name="Picture 5"/>
          <p:cNvPicPr>
            <a:picLocks noChangeAspect="1"/>
          </p:cNvPicPr>
          <p:nvPr/>
        </p:nvPicPr>
        <p:blipFill>
          <a:blip r:embed="rId2"/>
          <a:stretch>
            <a:fillRect/>
          </a:stretch>
        </p:blipFill>
        <p:spPr>
          <a:xfrm>
            <a:off x="4637154" y="1211451"/>
            <a:ext cx="7527049" cy="5412626"/>
          </a:xfrm>
          <a:prstGeom prst="rect">
            <a:avLst/>
          </a:prstGeom>
          <a:effectLst>
            <a:outerShdw blurRad="393700" dist="317500" dir="5400000" sx="90000" sy="90000" algn="ctr" rotWithShape="0">
              <a:prstClr val="black">
                <a:alpha val="25000"/>
              </a:prstClr>
            </a:outerShdw>
          </a:effectLst>
        </p:spPr>
      </p:pic>
    </p:spTree>
    <p:extLst>
      <p:ext uri="{BB962C8B-B14F-4D97-AF65-F5344CB8AC3E}">
        <p14:creationId xmlns:p14="http://schemas.microsoft.com/office/powerpoint/2010/main" val="17117711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6375646" cy="1348061"/>
          </a:xfrm>
        </p:spPr>
        <p:txBody>
          <a:bodyPr/>
          <a:lstStyle/>
          <a:p>
            <a:r>
              <a:rPr lang="en-US" sz="4400" dirty="0" smtClean="0"/>
              <a:t>Learn more</a:t>
            </a:r>
            <a:br>
              <a:rPr lang="en-US" sz="4400" dirty="0" smtClean="0"/>
            </a:br>
            <a:r>
              <a:rPr lang="en-US" sz="4000" dirty="0" smtClean="0"/>
              <a:t>http://aka.ms/NavGetReady</a:t>
            </a:r>
            <a:endParaRPr lang="en-US" sz="6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687" t="22139" r="16193"/>
          <a:stretch/>
        </p:blipFill>
        <p:spPr>
          <a:xfrm>
            <a:off x="6650285" y="-1"/>
            <a:ext cx="5786189" cy="6995517"/>
          </a:xfrm>
          <a:prstGeom prst="rect">
            <a:avLst/>
          </a:prstGeom>
        </p:spPr>
      </p:pic>
    </p:spTree>
    <p:extLst>
      <p:ext uri="{BB962C8B-B14F-4D97-AF65-F5344CB8AC3E}">
        <p14:creationId xmlns:p14="http://schemas.microsoft.com/office/powerpoint/2010/main" val="22626852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4400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8147" y="2593057"/>
            <a:ext cx="11313278" cy="847540"/>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3" name="Title 2"/>
          <p:cNvSpPr>
            <a:spLocks noGrp="1"/>
          </p:cNvSpPr>
          <p:nvPr>
            <p:ph type="title"/>
          </p:nvPr>
        </p:nvSpPr>
        <p:spPr/>
        <p:txBody>
          <a:bodyPr/>
          <a:lstStyle/>
          <a:p>
            <a:r>
              <a:rPr lang="en-US" dirty="0" smtClean="0"/>
              <a:t>What’s New</a:t>
            </a:r>
            <a:endParaRPr lang="en-US" dirty="0"/>
          </a:p>
        </p:txBody>
      </p:sp>
      <p:sp>
        <p:nvSpPr>
          <p:cNvPr id="4" name="Text Placeholder 3"/>
          <p:cNvSpPr>
            <a:spLocks noGrp="1"/>
          </p:cNvSpPr>
          <p:nvPr>
            <p:ph type="body" sz="quarter" idx="4294967295"/>
          </p:nvPr>
        </p:nvSpPr>
        <p:spPr>
          <a:xfrm>
            <a:off x="533484" y="3270427"/>
            <a:ext cx="6858000" cy="1514261"/>
          </a:xfrm>
        </p:spPr>
        <p:txBody>
          <a:bodyPr/>
          <a:lstStyle/>
          <a:p>
            <a:pPr marL="0" indent="0">
              <a:buNone/>
            </a:pPr>
            <a:r>
              <a:rPr lang="en-US" sz="2400" dirty="0">
                <a:latin typeface="+mn-lt"/>
              </a:rPr>
              <a:t>Finance is an important business domain. In Microsoft Dynamics NAV 2016, new and improved features </a:t>
            </a:r>
            <a:r>
              <a:rPr lang="en-US" sz="2400" dirty="0" smtClean="0">
                <a:latin typeface="+mn-lt"/>
              </a:rPr>
              <a:t>enhance </a:t>
            </a:r>
            <a:r>
              <a:rPr lang="en-US" sz="2400" dirty="0">
                <a:latin typeface="+mn-lt"/>
              </a:rPr>
              <a:t>the user experience for accountants and bookkeepers</a:t>
            </a:r>
            <a:r>
              <a:rPr lang="en-US" sz="2400" dirty="0" smtClean="0">
                <a:latin typeface="+mn-lt"/>
              </a:rPr>
              <a:t>.</a:t>
            </a:r>
            <a:endParaRPr lang="en-US" sz="2400" dirty="0">
              <a:latin typeface="+mn-lt"/>
            </a:endParaRPr>
          </a:p>
        </p:txBody>
      </p:sp>
      <p:sp>
        <p:nvSpPr>
          <p:cNvPr id="6" name="Rectangle 5"/>
          <p:cNvSpPr/>
          <p:nvPr/>
        </p:nvSpPr>
        <p:spPr>
          <a:xfrm>
            <a:off x="273050" y="3044348"/>
            <a:ext cx="11157210" cy="787908"/>
          </a:xfrm>
          <a:prstGeom prst="rect">
            <a:avLst/>
          </a:prstGeom>
        </p:spPr>
        <p:txBody>
          <a:bodyPr wrap="square" lIns="182880" tIns="146304" rIns="182880" bIns="146304">
            <a:spAutoFit/>
          </a:bodyPr>
          <a:lstStyle/>
          <a:p>
            <a:endParaRPr lang="en-US" sz="3200" spc="-71" dirty="0">
              <a:ln w="3175">
                <a:noFill/>
              </a:ln>
              <a:gradFill>
                <a:gsLst>
                  <a:gs pos="0">
                    <a:srgbClr val="FFFFFF"/>
                  </a:gs>
                  <a:gs pos="86000">
                    <a:srgbClr val="FFFFFF"/>
                  </a:gs>
                </a:gsLst>
                <a:lin ang="5400000" scaled="0"/>
              </a:gradFill>
              <a:latin typeface="Segoe UI Light"/>
              <a:cs typeface="Segoe UI" pitchFamily="34" charset="0"/>
            </a:endParaRPr>
          </a:p>
        </p:txBody>
      </p:sp>
    </p:spTree>
    <p:extLst>
      <p:ext uri="{BB962C8B-B14F-4D97-AF65-F5344CB8AC3E}">
        <p14:creationId xmlns:p14="http://schemas.microsoft.com/office/powerpoint/2010/main" val="18906751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Challenges to address</a:t>
            </a:r>
            <a:endParaRPr lang="en-US" dirty="0"/>
          </a:p>
        </p:txBody>
      </p:sp>
      <p:sp>
        <p:nvSpPr>
          <p:cNvPr id="6" name="Text Placeholder 5"/>
          <p:cNvSpPr>
            <a:spLocks noGrp="1"/>
          </p:cNvSpPr>
          <p:nvPr>
            <p:ph type="body" sz="quarter" idx="10"/>
          </p:nvPr>
        </p:nvSpPr>
        <p:spPr>
          <a:xfrm>
            <a:off x="274638" y="1212850"/>
            <a:ext cx="11887200" cy="4216539"/>
          </a:xfrm>
        </p:spPr>
        <p:txBody>
          <a:bodyPr/>
          <a:lstStyle/>
          <a:p>
            <a:r>
              <a:rPr lang="en-US" dirty="0" smtClean="0"/>
              <a:t>Missing role-specific finance functionality</a:t>
            </a:r>
          </a:p>
          <a:p>
            <a:pPr lvl="1"/>
            <a:r>
              <a:rPr lang="en-US" dirty="0" smtClean="0"/>
              <a:t>Specific financial functionality is needed to improve the ease of use for Microsoft Dynamics NAV users.</a:t>
            </a:r>
            <a:r>
              <a:rPr lang="en-US" dirty="0"/>
              <a:t/>
            </a:r>
            <a:br>
              <a:rPr lang="en-US" dirty="0"/>
            </a:br>
            <a:endParaRPr lang="en-US" dirty="0"/>
          </a:p>
          <a:p>
            <a:r>
              <a:rPr lang="en-US" dirty="0" smtClean="0"/>
              <a:t>Need to optimize reporting for North America</a:t>
            </a:r>
            <a:endParaRPr lang="en-US" dirty="0"/>
          </a:p>
          <a:p>
            <a:pPr lvl="1"/>
            <a:r>
              <a:rPr lang="en-US" dirty="0" smtClean="0"/>
              <a:t>Existing options are not optimized for formatting and reporting in the North American localizations of Microsoft Dynamics NAV.</a:t>
            </a:r>
            <a:br>
              <a:rPr lang="en-US" dirty="0" smtClean="0"/>
            </a:br>
            <a:endParaRPr lang="en-US" dirty="0"/>
          </a:p>
          <a:p>
            <a:r>
              <a:rPr lang="en-US" dirty="0" smtClean="0"/>
              <a:t>Limited support for complex Word form scenarios</a:t>
            </a:r>
            <a:endParaRPr lang="en-US" dirty="0"/>
          </a:p>
          <a:p>
            <a:pPr lvl="1"/>
            <a:r>
              <a:rPr lang="en-US" dirty="0" smtClean="0"/>
              <a:t>There is a need to link custom Word forms </a:t>
            </a:r>
            <a:r>
              <a:rPr lang="en-US" dirty="0"/>
              <a:t>to customers and </a:t>
            </a:r>
            <a:r>
              <a:rPr lang="en-US" dirty="0" smtClean="0"/>
              <a:t>specify e-mail </a:t>
            </a:r>
            <a:r>
              <a:rPr lang="en-US" dirty="0"/>
              <a:t>addresses by </a:t>
            </a:r>
            <a:r>
              <a:rPr lang="en-US" dirty="0" smtClean="0"/>
              <a:t>document type. Users need one process to automatically generate the Word form associated with the customer.</a:t>
            </a:r>
            <a:endParaRPr lang="en-US" dirty="0"/>
          </a:p>
        </p:txBody>
      </p:sp>
    </p:spTree>
    <p:extLst>
      <p:ext uri="{BB962C8B-B14F-4D97-AF65-F5344CB8AC3E}">
        <p14:creationId xmlns:p14="http://schemas.microsoft.com/office/powerpoint/2010/main" val="38828535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a:t>
            </a:r>
            <a:endParaRPr lang="da-DK" dirty="0"/>
          </a:p>
        </p:txBody>
      </p:sp>
      <p:sp>
        <p:nvSpPr>
          <p:cNvPr id="5" name="Text Placeholder 4"/>
          <p:cNvSpPr>
            <a:spLocks noGrp="1"/>
          </p:cNvSpPr>
          <p:nvPr>
            <p:ph type="body" sz="quarter" idx="10"/>
          </p:nvPr>
        </p:nvSpPr>
        <p:spPr>
          <a:xfrm>
            <a:off x="274638" y="1212850"/>
            <a:ext cx="11887200" cy="5204502"/>
          </a:xfrm>
        </p:spPr>
        <p:txBody>
          <a:bodyPr/>
          <a:lstStyle/>
          <a:p>
            <a:pPr defTabSz="914367">
              <a:spcAft>
                <a:spcPts val="588"/>
              </a:spcAft>
            </a:pPr>
            <a:r>
              <a:rPr lang="en-US" dirty="0">
                <a:gradFill>
                  <a:gsLst>
                    <a:gs pos="2917">
                      <a:srgbClr val="0072C6"/>
                    </a:gs>
                    <a:gs pos="30000">
                      <a:srgbClr val="0072C6"/>
                    </a:gs>
                  </a:gsLst>
                  <a:lin ang="5400000" scaled="0"/>
                </a:gradFill>
              </a:rPr>
              <a:t>Posting Preview</a:t>
            </a:r>
          </a:p>
          <a:p>
            <a:pPr defTabSz="914367">
              <a:spcAft>
                <a:spcPts val="588"/>
              </a:spcAft>
            </a:pPr>
            <a:r>
              <a:rPr lang="en-US" dirty="0" smtClean="0">
                <a:gradFill>
                  <a:gsLst>
                    <a:gs pos="2917">
                      <a:srgbClr val="0072C6"/>
                    </a:gs>
                    <a:gs pos="30000">
                      <a:srgbClr val="0072C6"/>
                    </a:gs>
                  </a:gsLst>
                  <a:lin ang="5400000" scaled="0"/>
                </a:gradFill>
              </a:rPr>
              <a:t>Deferrals</a:t>
            </a:r>
            <a:endParaRPr lang="en-US" dirty="0">
              <a:gradFill>
                <a:gsLst>
                  <a:gs pos="2917">
                    <a:srgbClr val="0072C6"/>
                  </a:gs>
                  <a:gs pos="30000">
                    <a:srgbClr val="0072C6"/>
                  </a:gs>
                </a:gsLst>
                <a:lin ang="5400000" scaled="0"/>
              </a:gradFill>
            </a:endParaRPr>
          </a:p>
          <a:p>
            <a:pPr defTabSz="914367">
              <a:spcAft>
                <a:spcPts val="588"/>
              </a:spcAft>
            </a:pPr>
            <a:r>
              <a:rPr lang="en-US" dirty="0">
                <a:gradFill>
                  <a:gsLst>
                    <a:gs pos="2917">
                      <a:srgbClr val="0072C6"/>
                    </a:gs>
                    <a:gs pos="30000">
                      <a:srgbClr val="0072C6"/>
                    </a:gs>
                  </a:gsLst>
                  <a:lin ang="5400000" scaled="0"/>
                </a:gradFill>
              </a:rPr>
              <a:t>Word Form </a:t>
            </a:r>
            <a:r>
              <a:rPr lang="en-US" dirty="0" smtClean="0">
                <a:gradFill>
                  <a:gsLst>
                    <a:gs pos="2917">
                      <a:srgbClr val="0072C6"/>
                    </a:gs>
                    <a:gs pos="30000">
                      <a:srgbClr val="0072C6"/>
                    </a:gs>
                  </a:gsLst>
                  <a:lin ang="5400000" scaled="0"/>
                </a:gradFill>
              </a:rPr>
              <a:t>and Email Enhancements</a:t>
            </a:r>
            <a:endParaRPr lang="en-US" dirty="0">
              <a:gradFill>
                <a:gsLst>
                  <a:gs pos="2917">
                    <a:srgbClr val="0072C6"/>
                  </a:gs>
                  <a:gs pos="30000">
                    <a:srgbClr val="0072C6"/>
                  </a:gs>
                </a:gsLst>
                <a:lin ang="5400000" scaled="0"/>
              </a:gradFill>
            </a:endParaRPr>
          </a:p>
          <a:p>
            <a:pPr defTabSz="914367">
              <a:spcAft>
                <a:spcPts val="588"/>
              </a:spcAft>
            </a:pPr>
            <a:r>
              <a:rPr lang="en-US" dirty="0" smtClean="0">
                <a:gradFill>
                  <a:gsLst>
                    <a:gs pos="2917">
                      <a:srgbClr val="0072C6"/>
                    </a:gs>
                    <a:gs pos="30000">
                      <a:srgbClr val="0072C6"/>
                    </a:gs>
                  </a:gsLst>
                  <a:lin ang="5400000" scaled="0"/>
                </a:gradFill>
              </a:rPr>
              <a:t>North </a:t>
            </a:r>
            <a:r>
              <a:rPr lang="en-US" dirty="0">
                <a:gradFill>
                  <a:gsLst>
                    <a:gs pos="2917">
                      <a:srgbClr val="0072C6"/>
                    </a:gs>
                    <a:gs pos="30000">
                      <a:srgbClr val="0072C6"/>
                    </a:gs>
                  </a:gsLst>
                  <a:lin ang="5400000" scaled="0"/>
                </a:gradFill>
              </a:rPr>
              <a:t>America </a:t>
            </a:r>
            <a:endParaRPr lang="en-US" dirty="0" smtClean="0">
              <a:gradFill>
                <a:gsLst>
                  <a:gs pos="2917">
                    <a:srgbClr val="0072C6"/>
                  </a:gs>
                  <a:gs pos="30000">
                    <a:srgbClr val="0072C6"/>
                  </a:gs>
                </a:gsLst>
                <a:lin ang="5400000" scaled="0"/>
              </a:gradFill>
            </a:endParaRPr>
          </a:p>
          <a:p>
            <a:pPr lvl="2" defTabSz="914367">
              <a:spcAft>
                <a:spcPts val="588"/>
              </a:spcAft>
            </a:pPr>
            <a:r>
              <a:rPr lang="en-US" sz="2400" dirty="0" smtClean="0">
                <a:gradFill>
                  <a:gsLst>
                    <a:gs pos="2917">
                      <a:srgbClr val="0072C6"/>
                    </a:gs>
                    <a:gs pos="30000">
                      <a:srgbClr val="0072C6"/>
                    </a:gs>
                  </a:gsLst>
                  <a:lin ang="5400000" scaled="0"/>
                </a:gradFill>
              </a:rPr>
              <a:t>Positive </a:t>
            </a:r>
            <a:r>
              <a:rPr lang="en-US" sz="2400" dirty="0">
                <a:gradFill>
                  <a:gsLst>
                    <a:gs pos="2917">
                      <a:srgbClr val="0072C6"/>
                    </a:gs>
                    <a:gs pos="30000">
                      <a:srgbClr val="0072C6"/>
                    </a:gs>
                  </a:gsLst>
                  <a:lin ang="5400000" scaled="0"/>
                </a:gradFill>
              </a:rPr>
              <a:t>Pay</a:t>
            </a:r>
          </a:p>
          <a:p>
            <a:pPr lvl="2" defTabSz="914367">
              <a:spcAft>
                <a:spcPts val="588"/>
              </a:spcAft>
            </a:pPr>
            <a:r>
              <a:rPr lang="en-US" sz="2400" dirty="0" smtClean="0">
                <a:gradFill>
                  <a:gsLst>
                    <a:gs pos="2917">
                      <a:srgbClr val="0072C6"/>
                    </a:gs>
                    <a:gs pos="30000">
                      <a:srgbClr val="0072C6"/>
                    </a:gs>
                  </a:gsLst>
                  <a:lin ang="5400000" scaled="0"/>
                </a:gradFill>
              </a:rPr>
              <a:t>Report Enhancements</a:t>
            </a:r>
            <a:endParaRPr lang="en-US" sz="2400" dirty="0">
              <a:gradFill>
                <a:gsLst>
                  <a:gs pos="2917">
                    <a:srgbClr val="0072C6"/>
                  </a:gs>
                  <a:gs pos="30000">
                    <a:srgbClr val="0072C6"/>
                  </a:gs>
                </a:gsLst>
                <a:lin ang="5400000" scaled="0"/>
              </a:gradFill>
            </a:endParaRPr>
          </a:p>
          <a:p>
            <a:pPr lvl="2" defTabSz="914367">
              <a:spcAft>
                <a:spcPts val="588"/>
              </a:spcAft>
            </a:pPr>
            <a:r>
              <a:rPr lang="en-US" sz="2400" dirty="0" smtClean="0">
                <a:gradFill>
                  <a:gsLst>
                    <a:gs pos="2917">
                      <a:srgbClr val="0072C6"/>
                    </a:gs>
                    <a:gs pos="30000">
                      <a:srgbClr val="0072C6"/>
                    </a:gs>
                  </a:gsLst>
                  <a:lin ang="5400000" scaled="0"/>
                </a:gradFill>
              </a:rPr>
              <a:t>Document </a:t>
            </a:r>
            <a:r>
              <a:rPr lang="en-US" sz="2400" dirty="0">
                <a:gradFill>
                  <a:gsLst>
                    <a:gs pos="2917">
                      <a:srgbClr val="0072C6"/>
                    </a:gs>
                    <a:gs pos="30000">
                      <a:srgbClr val="0072C6"/>
                    </a:gs>
                  </a:gsLst>
                  <a:lin ang="5400000" scaled="0"/>
                </a:gradFill>
              </a:rPr>
              <a:t>Totals</a:t>
            </a:r>
          </a:p>
          <a:p>
            <a:pPr defTabSz="914367">
              <a:spcAft>
                <a:spcPts val="588"/>
              </a:spcAft>
            </a:pPr>
            <a:endParaRPr lang="en-US" dirty="0">
              <a:gradFill>
                <a:gsLst>
                  <a:gs pos="2917">
                    <a:srgbClr val="0072C6"/>
                  </a:gs>
                  <a:gs pos="30000">
                    <a:srgbClr val="0072C6"/>
                  </a:gs>
                </a:gsLst>
                <a:lin ang="5400000" scaled="0"/>
              </a:gradFill>
            </a:endParaRPr>
          </a:p>
        </p:txBody>
      </p:sp>
    </p:spTree>
    <p:extLst>
      <p:ext uri="{BB962C8B-B14F-4D97-AF65-F5344CB8AC3E}">
        <p14:creationId xmlns:p14="http://schemas.microsoft.com/office/powerpoint/2010/main" val="32304528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Preview</a:t>
            </a:r>
            <a:endParaRPr lang="en-US" dirty="0"/>
          </a:p>
        </p:txBody>
      </p:sp>
      <p:sp>
        <p:nvSpPr>
          <p:cNvPr id="5" name="Text Placeholder 2"/>
          <p:cNvSpPr>
            <a:spLocks noGrp="1"/>
          </p:cNvSpPr>
          <p:nvPr>
            <p:ph type="body" sz="quarter" idx="10"/>
          </p:nvPr>
        </p:nvSpPr>
        <p:spPr>
          <a:xfrm>
            <a:off x="274638" y="1212851"/>
            <a:ext cx="11889565" cy="738664"/>
          </a:xfrm>
        </p:spPr>
        <p:txBody>
          <a:bodyPr/>
          <a:lstStyle/>
          <a:p>
            <a:pPr lvl="1"/>
            <a:r>
              <a:rPr lang="en-US" b="1" dirty="0" smtClean="0"/>
              <a:t>Posting Preview </a:t>
            </a:r>
            <a:r>
              <a:rPr lang="en-US" dirty="0" smtClean="0"/>
              <a:t>functionality allows the user to, prior to posting, view the impact that posting the document will have against all affected ledgers.</a:t>
            </a:r>
            <a:endParaRPr lang="en-US" dirty="0" smtClean="0">
              <a:solidFill>
                <a:srgbClr val="FF0000"/>
              </a:solidFill>
            </a:endParaRPr>
          </a:p>
        </p:txBody>
      </p:sp>
      <p:pic>
        <p:nvPicPr>
          <p:cNvPr id="6" name="Picture 5"/>
          <p:cNvPicPr>
            <a:picLocks noChangeAspect="1"/>
          </p:cNvPicPr>
          <p:nvPr/>
        </p:nvPicPr>
        <p:blipFill>
          <a:blip r:embed="rId2"/>
          <a:stretch>
            <a:fillRect/>
          </a:stretch>
        </p:blipFill>
        <p:spPr>
          <a:xfrm>
            <a:off x="817640" y="2709934"/>
            <a:ext cx="2728341" cy="3968496"/>
          </a:xfrm>
          <a:prstGeom prst="rect">
            <a:avLst/>
          </a:prstGeom>
          <a:effectLst>
            <a:outerShdw blurRad="393700" dist="317500" dir="5400000" sx="90000" sy="90000" algn="ctr" rotWithShape="0">
              <a:prstClr val="black">
                <a:alpha val="25000"/>
              </a:prstClr>
            </a:outerShdw>
          </a:effectLst>
        </p:spPr>
      </p:pic>
      <p:pic>
        <p:nvPicPr>
          <p:cNvPr id="7" name="Picture 6"/>
          <p:cNvPicPr>
            <a:picLocks noChangeAspect="1"/>
          </p:cNvPicPr>
          <p:nvPr/>
        </p:nvPicPr>
        <p:blipFill>
          <a:blip r:embed="rId3"/>
          <a:stretch>
            <a:fillRect/>
          </a:stretch>
        </p:blipFill>
        <p:spPr>
          <a:xfrm>
            <a:off x="3985989" y="2705174"/>
            <a:ext cx="7130891" cy="3977354"/>
          </a:xfrm>
          <a:prstGeom prst="rect">
            <a:avLst/>
          </a:prstGeom>
          <a:effectLst>
            <a:outerShdw blurRad="393700" dist="317500" dir="5400000" sx="90000" sy="90000" algn="ctr" rotWithShape="0">
              <a:prstClr val="black">
                <a:alpha val="25000"/>
              </a:prstClr>
            </a:outerShdw>
          </a:effectLst>
        </p:spPr>
      </p:pic>
    </p:spTree>
    <p:extLst>
      <p:ext uri="{BB962C8B-B14F-4D97-AF65-F5344CB8AC3E}">
        <p14:creationId xmlns:p14="http://schemas.microsoft.com/office/powerpoint/2010/main" val="9939230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Deferrals</a:t>
            </a:r>
            <a:endParaRPr lang="en-US" dirty="0"/>
          </a:p>
        </p:txBody>
      </p:sp>
      <p:sp>
        <p:nvSpPr>
          <p:cNvPr id="3" name="Text Placeholder 2"/>
          <p:cNvSpPr>
            <a:spLocks noGrp="1"/>
          </p:cNvSpPr>
          <p:nvPr>
            <p:ph type="body" sz="quarter" idx="10"/>
          </p:nvPr>
        </p:nvSpPr>
        <p:spPr>
          <a:xfrm>
            <a:off x="274638" y="1212850"/>
            <a:ext cx="3783359" cy="2862322"/>
          </a:xfrm>
        </p:spPr>
        <p:txBody>
          <a:bodyPr/>
          <a:lstStyle/>
          <a:p>
            <a:pPr lvl="1"/>
            <a:r>
              <a:rPr lang="en-US" b="1" dirty="0" smtClean="0"/>
              <a:t>Deferral</a:t>
            </a:r>
            <a:r>
              <a:rPr lang="en-US" dirty="0" smtClean="0"/>
              <a:t> functionality allows the user to automate the process of deferring revenues and expenses over a pre-defined schedule. </a:t>
            </a:r>
          </a:p>
          <a:p>
            <a:pPr lvl="1"/>
            <a:r>
              <a:rPr lang="en-US" dirty="0" smtClean="0"/>
              <a:t>This is available for:</a:t>
            </a:r>
          </a:p>
          <a:p>
            <a:pPr marL="342900" lvl="1" indent="-342900">
              <a:buFont typeface="Arial" panose="020B0604020202020204" pitchFamily="34" charset="0"/>
              <a:buChar char="•"/>
            </a:pPr>
            <a:r>
              <a:rPr lang="en-US" dirty="0" smtClean="0"/>
              <a:t>Sales and Purchasing </a:t>
            </a:r>
            <a:r>
              <a:rPr lang="en-US" dirty="0"/>
              <a:t>D</a:t>
            </a:r>
            <a:r>
              <a:rPr lang="en-US" dirty="0" smtClean="0"/>
              <a:t>ocuments</a:t>
            </a:r>
          </a:p>
          <a:p>
            <a:pPr marL="342900" lvl="1" indent="-342900">
              <a:buFont typeface="Arial" panose="020B0604020202020204" pitchFamily="34" charset="0"/>
              <a:buChar char="•"/>
            </a:pPr>
            <a:r>
              <a:rPr lang="en-US" dirty="0" smtClean="0"/>
              <a:t>General </a:t>
            </a:r>
            <a:r>
              <a:rPr lang="en-US" dirty="0"/>
              <a:t>J</a:t>
            </a:r>
            <a:r>
              <a:rPr lang="en-US" dirty="0" smtClean="0"/>
              <a:t>ournals.</a:t>
            </a:r>
            <a:endParaRPr lang="en-US" dirty="0" smtClean="0">
              <a:solidFill>
                <a:srgbClr val="FF0000"/>
              </a:solidFill>
            </a:endParaRPr>
          </a:p>
        </p:txBody>
      </p:sp>
      <p:pic>
        <p:nvPicPr>
          <p:cNvPr id="4" name="Picture 3"/>
          <p:cNvPicPr>
            <a:picLocks noChangeAspect="1"/>
          </p:cNvPicPr>
          <p:nvPr/>
        </p:nvPicPr>
        <p:blipFill>
          <a:blip r:embed="rId2"/>
          <a:stretch>
            <a:fillRect/>
          </a:stretch>
        </p:blipFill>
        <p:spPr>
          <a:xfrm>
            <a:off x="5110189" y="760958"/>
            <a:ext cx="7125017" cy="5751438"/>
          </a:xfrm>
          <a:prstGeom prst="rect">
            <a:avLst/>
          </a:prstGeom>
          <a:effectLst>
            <a:outerShdw blurRad="393700" dist="317500" dir="5400000" sx="90000" sy="90000" algn="ctr" rotWithShape="0">
              <a:prstClr val="black">
                <a:alpha val="25000"/>
              </a:prstClr>
            </a:outerShdw>
          </a:effectLst>
        </p:spPr>
      </p:pic>
      <p:pic>
        <p:nvPicPr>
          <p:cNvPr id="5" name="Picture 4"/>
          <p:cNvPicPr>
            <a:picLocks noChangeAspect="1"/>
          </p:cNvPicPr>
          <p:nvPr/>
        </p:nvPicPr>
        <p:blipFill>
          <a:blip r:embed="rId3"/>
          <a:stretch>
            <a:fillRect/>
          </a:stretch>
        </p:blipFill>
        <p:spPr>
          <a:xfrm>
            <a:off x="4418037" y="1027757"/>
            <a:ext cx="3394901" cy="4990910"/>
          </a:xfrm>
          <a:prstGeom prst="rect">
            <a:avLst/>
          </a:prstGeom>
          <a:effectLst>
            <a:outerShdw blurRad="393700" dist="317500" dir="5400000" sx="90000" sy="90000" algn="ctr" rotWithShape="0">
              <a:prstClr val="black">
                <a:alpha val="25000"/>
              </a:prstClr>
            </a:outerShdw>
          </a:effectLst>
        </p:spPr>
      </p:pic>
    </p:spTree>
    <p:extLst>
      <p:ext uri="{BB962C8B-B14F-4D97-AF65-F5344CB8AC3E}">
        <p14:creationId xmlns:p14="http://schemas.microsoft.com/office/powerpoint/2010/main" val="128825941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Forms and Email Enhancements</a:t>
            </a:r>
            <a:endParaRPr lang="en-US" dirty="0"/>
          </a:p>
        </p:txBody>
      </p:sp>
      <p:sp>
        <p:nvSpPr>
          <p:cNvPr id="3" name="Text Placeholder 2"/>
          <p:cNvSpPr>
            <a:spLocks noGrp="1"/>
          </p:cNvSpPr>
          <p:nvPr>
            <p:ph type="body" sz="quarter" idx="10"/>
          </p:nvPr>
        </p:nvSpPr>
        <p:spPr>
          <a:xfrm>
            <a:off x="274638" y="1212850"/>
            <a:ext cx="3783359" cy="4308872"/>
          </a:xfrm>
        </p:spPr>
        <p:txBody>
          <a:bodyPr/>
          <a:lstStyle/>
          <a:p>
            <a:r>
              <a:rPr lang="en-US" sz="2000" b="1" dirty="0" smtClean="0">
                <a:gradFill>
                  <a:gsLst>
                    <a:gs pos="1250">
                      <a:schemeClr val="tx1"/>
                    </a:gs>
                    <a:gs pos="100000">
                      <a:schemeClr val="tx1"/>
                    </a:gs>
                  </a:gsLst>
                  <a:lin ang="5400000" scaled="0"/>
                </a:gradFill>
                <a:latin typeface="+mn-lt"/>
              </a:rPr>
              <a:t>Word format defaults </a:t>
            </a:r>
            <a:r>
              <a:rPr lang="en-US" sz="2000" dirty="0" smtClean="0">
                <a:gradFill>
                  <a:gsLst>
                    <a:gs pos="1250">
                      <a:schemeClr val="tx1"/>
                    </a:gs>
                    <a:gs pos="100000">
                      <a:schemeClr val="tx1"/>
                    </a:gs>
                  </a:gsLst>
                  <a:lin ang="5400000" scaled="0"/>
                </a:gradFill>
                <a:latin typeface="+mn-lt"/>
              </a:rPr>
              <a:t>for customer statement and North America vendor remittance.</a:t>
            </a:r>
          </a:p>
          <a:p>
            <a:endParaRPr lang="en-US" sz="2000" dirty="0" smtClean="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Assign </a:t>
            </a:r>
            <a:r>
              <a:rPr lang="en-US" sz="2000" b="1" dirty="0">
                <a:gradFill>
                  <a:gsLst>
                    <a:gs pos="1250">
                      <a:schemeClr val="tx1"/>
                    </a:gs>
                    <a:gs pos="100000">
                      <a:schemeClr val="tx1"/>
                    </a:gs>
                  </a:gsLst>
                  <a:lin ang="5400000" scaled="0"/>
                </a:gradFill>
                <a:latin typeface="+mn-lt"/>
              </a:rPr>
              <a:t>Word format </a:t>
            </a:r>
            <a:r>
              <a:rPr lang="en-US" sz="2000" dirty="0">
                <a:gradFill>
                  <a:gsLst>
                    <a:gs pos="1250">
                      <a:schemeClr val="tx1"/>
                    </a:gs>
                    <a:gs pos="100000">
                      <a:schemeClr val="tx1"/>
                    </a:gs>
                  </a:gsLst>
                  <a:lin ang="5400000" scaled="0"/>
                </a:gradFill>
                <a:latin typeface="+mn-lt"/>
              </a:rPr>
              <a:t>and </a:t>
            </a:r>
            <a:r>
              <a:rPr lang="en-US" sz="2000" b="1" dirty="0">
                <a:gradFill>
                  <a:gsLst>
                    <a:gs pos="1250">
                      <a:schemeClr val="tx1"/>
                    </a:gs>
                    <a:gs pos="100000">
                      <a:schemeClr val="tx1"/>
                    </a:gs>
                  </a:gsLst>
                  <a:lin ang="5400000" scaled="0"/>
                </a:gradFill>
                <a:latin typeface="+mn-lt"/>
              </a:rPr>
              <a:t>email address</a:t>
            </a:r>
            <a:r>
              <a:rPr lang="en-US" sz="2000" dirty="0">
                <a:gradFill>
                  <a:gsLst>
                    <a:gs pos="1250">
                      <a:schemeClr val="tx1"/>
                    </a:gs>
                    <a:gs pos="100000">
                      <a:schemeClr val="tx1"/>
                    </a:gs>
                  </a:gsLst>
                  <a:lin ang="5400000" scaled="0"/>
                </a:gradFill>
                <a:latin typeface="+mn-lt"/>
              </a:rPr>
              <a:t> by document type for each customer or </a:t>
            </a:r>
            <a:r>
              <a:rPr lang="en-US" sz="2000" dirty="0" smtClean="0">
                <a:gradFill>
                  <a:gsLst>
                    <a:gs pos="1250">
                      <a:schemeClr val="tx1"/>
                    </a:gs>
                    <a:gs pos="100000">
                      <a:schemeClr val="tx1"/>
                    </a:gs>
                  </a:gsLst>
                  <a:lin ang="5400000" scaled="0"/>
                </a:gradFill>
                <a:latin typeface="+mn-lt"/>
              </a:rPr>
              <a:t>vendor.</a:t>
            </a:r>
          </a:p>
          <a:p>
            <a:endParaRPr lang="en-US" sz="2000" dirty="0" smtClean="0">
              <a:gradFill>
                <a:gsLst>
                  <a:gs pos="1250">
                    <a:schemeClr val="tx1"/>
                  </a:gs>
                  <a:gs pos="100000">
                    <a:schemeClr val="tx1"/>
                  </a:gs>
                </a:gsLst>
                <a:lin ang="5400000" scaled="0"/>
              </a:gradFill>
              <a:latin typeface="+mn-lt"/>
            </a:endParaRPr>
          </a:p>
          <a:p>
            <a:r>
              <a:rPr lang="en-US" sz="2000" b="1" dirty="0" smtClean="0">
                <a:gradFill>
                  <a:gsLst>
                    <a:gs pos="1250">
                      <a:schemeClr val="tx1"/>
                    </a:gs>
                    <a:gs pos="100000">
                      <a:schemeClr val="tx1"/>
                    </a:gs>
                  </a:gsLst>
                  <a:lin ang="5400000" scaled="0"/>
                </a:gradFill>
                <a:latin typeface="+mn-lt"/>
              </a:rPr>
              <a:t>Processing</a:t>
            </a:r>
            <a:r>
              <a:rPr lang="en-US" sz="2000" dirty="0" smtClean="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customer statements or vendor remittances will use the assigned format and email to send the </a:t>
            </a:r>
            <a:r>
              <a:rPr lang="en-US" sz="2000" dirty="0" smtClean="0">
                <a:gradFill>
                  <a:gsLst>
                    <a:gs pos="1250">
                      <a:schemeClr val="tx1"/>
                    </a:gs>
                    <a:gs pos="100000">
                      <a:schemeClr val="tx1"/>
                    </a:gs>
                  </a:gsLst>
                  <a:lin ang="5400000" scaled="0"/>
                </a:gradFill>
                <a:latin typeface="+mn-lt"/>
              </a:rPr>
              <a:t>document.</a:t>
            </a:r>
            <a:endParaRPr lang="en-US" sz="2000" dirty="0">
              <a:gradFill>
                <a:gsLst>
                  <a:gs pos="1250">
                    <a:schemeClr val="tx1"/>
                  </a:gs>
                  <a:gs pos="100000">
                    <a:schemeClr val="tx1"/>
                  </a:gs>
                </a:gsLst>
                <a:lin ang="5400000" scaled="0"/>
              </a:gradFill>
              <a:latin typeface="+mn-lt"/>
            </a:endParaRPr>
          </a:p>
        </p:txBody>
      </p:sp>
      <p:pic>
        <p:nvPicPr>
          <p:cNvPr id="7" name="Picture 6"/>
          <p:cNvPicPr>
            <a:picLocks noChangeAspect="1"/>
          </p:cNvPicPr>
          <p:nvPr/>
        </p:nvPicPr>
        <p:blipFill>
          <a:blip r:embed="rId2"/>
          <a:stretch>
            <a:fillRect/>
          </a:stretch>
        </p:blipFill>
        <p:spPr>
          <a:xfrm>
            <a:off x="6650285" y="1848750"/>
            <a:ext cx="5685476" cy="5069936"/>
          </a:xfrm>
          <a:prstGeom prst="rect">
            <a:avLst/>
          </a:prstGeom>
          <a:effectLst>
            <a:outerShdw blurRad="393700" dist="317500" dir="5400000" sx="90000" sy="90000" algn="ctr" rotWithShape="0">
              <a:prstClr val="black">
                <a:alpha val="25000"/>
              </a:prstClr>
            </a:outerShdw>
          </a:effectLst>
        </p:spPr>
      </p:pic>
      <p:pic>
        <p:nvPicPr>
          <p:cNvPr id="6" name="Picture 5"/>
          <p:cNvPicPr>
            <a:picLocks noChangeAspect="1"/>
          </p:cNvPicPr>
          <p:nvPr/>
        </p:nvPicPr>
        <p:blipFill>
          <a:blip r:embed="rId3"/>
          <a:stretch>
            <a:fillRect/>
          </a:stretch>
        </p:blipFill>
        <p:spPr>
          <a:xfrm>
            <a:off x="4202013" y="1048990"/>
            <a:ext cx="6721484" cy="3730506"/>
          </a:xfrm>
          <a:prstGeom prst="rect">
            <a:avLst/>
          </a:prstGeom>
          <a:effectLst>
            <a:outerShdw blurRad="393700" dist="317500" dir="5400000" sx="90000" sy="90000" algn="ctr" rotWithShape="0">
              <a:prstClr val="black">
                <a:alpha val="25000"/>
              </a:prstClr>
            </a:outerShdw>
          </a:effectLst>
        </p:spPr>
      </p:pic>
    </p:spTree>
    <p:extLst>
      <p:ext uri="{BB962C8B-B14F-4D97-AF65-F5344CB8AC3E}">
        <p14:creationId xmlns:p14="http://schemas.microsoft.com/office/powerpoint/2010/main" val="4253018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 Positive Pay</a:t>
            </a:r>
            <a:endParaRPr lang="en-US" dirty="0"/>
          </a:p>
        </p:txBody>
      </p:sp>
      <p:sp>
        <p:nvSpPr>
          <p:cNvPr id="3" name="Text Placeholder 2"/>
          <p:cNvSpPr>
            <a:spLocks noGrp="1"/>
          </p:cNvSpPr>
          <p:nvPr>
            <p:ph type="body" sz="quarter" idx="10"/>
          </p:nvPr>
        </p:nvSpPr>
        <p:spPr>
          <a:xfrm>
            <a:off x="274638" y="1212850"/>
            <a:ext cx="3783359" cy="3884140"/>
          </a:xfrm>
        </p:spPr>
        <p:txBody>
          <a:bodyPr/>
          <a:lstStyle/>
          <a:p>
            <a:r>
              <a:rPr lang="en-US" sz="2000" dirty="0" smtClean="0">
                <a:gradFill>
                  <a:gsLst>
                    <a:gs pos="1250">
                      <a:schemeClr val="tx1"/>
                    </a:gs>
                    <a:gs pos="100000">
                      <a:schemeClr val="tx1"/>
                    </a:gs>
                  </a:gsLst>
                  <a:lin ang="5400000" scaled="0"/>
                </a:gradFill>
                <a:latin typeface="+mn-lt"/>
              </a:rPr>
              <a:t>Create a </a:t>
            </a:r>
            <a:r>
              <a:rPr lang="en-US" sz="2000" b="1" dirty="0" smtClean="0">
                <a:gradFill>
                  <a:gsLst>
                    <a:gs pos="1250">
                      <a:schemeClr val="tx1"/>
                    </a:gs>
                    <a:gs pos="100000">
                      <a:schemeClr val="tx1"/>
                    </a:gs>
                  </a:gsLst>
                  <a:lin ang="5400000" scaled="0"/>
                </a:gradFill>
                <a:latin typeface="+mn-lt"/>
              </a:rPr>
              <a:t>positive pay file</a:t>
            </a:r>
            <a:r>
              <a:rPr lang="en-US" sz="2000" dirty="0" smtClean="0">
                <a:gradFill>
                  <a:gsLst>
                    <a:gs pos="1250">
                      <a:schemeClr val="tx1"/>
                    </a:gs>
                    <a:gs pos="100000">
                      <a:schemeClr val="tx1"/>
                    </a:gs>
                  </a:gsLst>
                  <a:lin ang="5400000" scaled="0"/>
                </a:gradFill>
                <a:latin typeface="+mn-lt"/>
              </a:rPr>
              <a:t> with payment information to send to your bank.</a:t>
            </a:r>
          </a:p>
          <a:p>
            <a:endParaRPr lang="en-US" sz="2000" dirty="0" smtClean="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Default </a:t>
            </a:r>
            <a:r>
              <a:rPr lang="en-US" sz="2000" dirty="0">
                <a:gradFill>
                  <a:gsLst>
                    <a:gs pos="1250">
                      <a:schemeClr val="tx1"/>
                    </a:gs>
                    <a:gs pos="100000">
                      <a:schemeClr val="tx1"/>
                    </a:gs>
                  </a:gsLst>
                  <a:lin ang="5400000" scaled="0"/>
                </a:gradFill>
                <a:latin typeface="+mn-lt"/>
              </a:rPr>
              <a:t>formats available for </a:t>
            </a:r>
            <a:r>
              <a:rPr lang="en-US" sz="2000" b="1" dirty="0" smtClean="0">
                <a:gradFill>
                  <a:gsLst>
                    <a:gs pos="1250">
                      <a:schemeClr val="tx1"/>
                    </a:gs>
                    <a:gs pos="100000">
                      <a:schemeClr val="tx1"/>
                    </a:gs>
                  </a:gsLst>
                  <a:lin ang="5400000" scaled="0"/>
                </a:gradFill>
                <a:latin typeface="+mn-lt"/>
              </a:rPr>
              <a:t>Citibank</a:t>
            </a:r>
            <a:r>
              <a:rPr lang="en-US" sz="2000" dirty="0" smtClean="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and </a:t>
            </a:r>
            <a:r>
              <a:rPr lang="en-US" sz="2000" b="1" dirty="0">
                <a:gradFill>
                  <a:gsLst>
                    <a:gs pos="1250">
                      <a:schemeClr val="tx1"/>
                    </a:gs>
                    <a:gs pos="100000">
                      <a:schemeClr val="tx1"/>
                    </a:gs>
                  </a:gsLst>
                  <a:lin ang="5400000" scaled="0"/>
                </a:gradFill>
                <a:latin typeface="+mn-lt"/>
              </a:rPr>
              <a:t>Bank of </a:t>
            </a:r>
            <a:r>
              <a:rPr lang="en-US" sz="2000" b="1" dirty="0" smtClean="0">
                <a:gradFill>
                  <a:gsLst>
                    <a:gs pos="1250">
                      <a:schemeClr val="tx1"/>
                    </a:gs>
                    <a:gs pos="100000">
                      <a:schemeClr val="tx1"/>
                    </a:gs>
                  </a:gsLst>
                  <a:lin ang="5400000" scaled="0"/>
                </a:gradFill>
                <a:latin typeface="+mn-lt"/>
              </a:rPr>
              <a:t>America.</a:t>
            </a:r>
          </a:p>
          <a:p>
            <a:endParaRPr lang="en-US" sz="2000" b="1" dirty="0">
              <a:gradFill>
                <a:gsLst>
                  <a:gs pos="1250">
                    <a:schemeClr val="tx1"/>
                  </a:gs>
                  <a:gs pos="100000">
                    <a:schemeClr val="tx1"/>
                  </a:gs>
                </a:gsLst>
                <a:lin ang="5400000" scaled="0"/>
              </a:gradFill>
              <a:latin typeface="+mn-lt"/>
            </a:endParaRPr>
          </a:p>
          <a:p>
            <a:r>
              <a:rPr lang="en-US" sz="2000" dirty="0">
                <a:gradFill>
                  <a:gsLst>
                    <a:gs pos="1250">
                      <a:schemeClr val="tx1"/>
                    </a:gs>
                    <a:gs pos="100000">
                      <a:schemeClr val="tx1"/>
                    </a:gs>
                  </a:gsLst>
                  <a:lin ang="5400000" scaled="0"/>
                </a:gradFill>
                <a:latin typeface="+mn-lt"/>
              </a:rPr>
              <a:t>Maintain </a:t>
            </a:r>
            <a:r>
              <a:rPr lang="en-US" sz="2000" b="1" dirty="0">
                <a:gradFill>
                  <a:gsLst>
                    <a:gs pos="1250">
                      <a:schemeClr val="tx1"/>
                    </a:gs>
                    <a:gs pos="100000">
                      <a:schemeClr val="tx1"/>
                    </a:gs>
                  </a:gsLst>
                  <a:lin ang="5400000" scaled="0"/>
                </a:gradFill>
                <a:latin typeface="+mn-lt"/>
              </a:rPr>
              <a:t>positive pay history</a:t>
            </a:r>
            <a:r>
              <a:rPr lang="en-US" sz="2000" dirty="0">
                <a:gradFill>
                  <a:gsLst>
                    <a:gs pos="1250">
                      <a:schemeClr val="tx1"/>
                    </a:gs>
                    <a:gs pos="100000">
                      <a:schemeClr val="tx1"/>
                    </a:gs>
                  </a:gsLst>
                  <a:lin ang="5400000" scaled="0"/>
                </a:gradFill>
                <a:latin typeface="+mn-lt"/>
              </a:rPr>
              <a:t> to view summary and detail for later reference</a:t>
            </a:r>
          </a:p>
          <a:p>
            <a:pPr marL="274320" indent="-365760"/>
            <a:endParaRPr lang="en-US" sz="2400" dirty="0">
              <a:gradFill>
                <a:gsLst>
                  <a:gs pos="1250">
                    <a:schemeClr val="tx1"/>
                  </a:gs>
                  <a:gs pos="100000">
                    <a:schemeClr val="tx1"/>
                  </a:gs>
                </a:gsLst>
                <a:lin ang="5400000" scaled="0"/>
              </a:gradFill>
            </a:endParaRPr>
          </a:p>
        </p:txBody>
      </p:sp>
      <p:pic>
        <p:nvPicPr>
          <p:cNvPr id="8" name="Picture 7"/>
          <p:cNvPicPr>
            <a:picLocks noChangeAspect="1"/>
          </p:cNvPicPr>
          <p:nvPr/>
        </p:nvPicPr>
        <p:blipFill>
          <a:blip r:embed="rId2"/>
          <a:stretch>
            <a:fillRect/>
          </a:stretch>
        </p:blipFill>
        <p:spPr>
          <a:xfrm>
            <a:off x="4148403" y="1120998"/>
            <a:ext cx="7460957" cy="5182389"/>
          </a:xfrm>
          <a:prstGeom prst="rect">
            <a:avLst/>
          </a:prstGeom>
          <a:effectLst>
            <a:outerShdw blurRad="393700" dist="317500" dir="5400000" sx="90000" sy="90000" algn="ctr" rotWithShape="0">
              <a:prstClr val="black">
                <a:alpha val="25000"/>
              </a:prstClr>
            </a:outerShdw>
          </a:effectLst>
        </p:spPr>
      </p:pic>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25" y="2226686"/>
            <a:ext cx="5060535" cy="4407799"/>
          </a:xfrm>
          <a:prstGeom prst="rect">
            <a:avLst/>
          </a:prstGeom>
          <a:effectLst>
            <a:outerShdw blurRad="393700" dist="317500" dir="5400000" sx="90000" sy="90000" algn="ctr" rotWithShape="0">
              <a:prstClr val="black">
                <a:alpha val="2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4417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Enhancements</a:t>
            </a:r>
            <a:endParaRPr lang="en-US" dirty="0"/>
          </a:p>
        </p:txBody>
      </p:sp>
      <p:sp>
        <p:nvSpPr>
          <p:cNvPr id="3" name="Text Placeholder 2"/>
          <p:cNvSpPr>
            <a:spLocks noGrp="1"/>
          </p:cNvSpPr>
          <p:nvPr>
            <p:ph type="body" sz="quarter" idx="10"/>
          </p:nvPr>
        </p:nvSpPr>
        <p:spPr>
          <a:xfrm>
            <a:off x="274638" y="1212850"/>
            <a:ext cx="5295527" cy="4838248"/>
          </a:xfrm>
        </p:spPr>
        <p:txBody>
          <a:bodyPr/>
          <a:lstStyle/>
          <a:p>
            <a:r>
              <a:rPr lang="en-US" sz="2000" dirty="0" smtClean="0">
                <a:gradFill>
                  <a:gsLst>
                    <a:gs pos="1250">
                      <a:schemeClr val="tx1"/>
                    </a:gs>
                    <a:gs pos="100000">
                      <a:schemeClr val="tx1"/>
                    </a:gs>
                  </a:gsLst>
                  <a:lin ang="5400000" scaled="0"/>
                </a:gradFill>
                <a:latin typeface="+mn-lt"/>
              </a:rPr>
              <a:t>We </a:t>
            </a:r>
            <a:r>
              <a:rPr lang="en-US" sz="2000" b="1" dirty="0" smtClean="0">
                <a:gradFill>
                  <a:gsLst>
                    <a:gs pos="1250">
                      <a:schemeClr val="tx1"/>
                    </a:gs>
                    <a:gs pos="100000">
                      <a:schemeClr val="tx1"/>
                    </a:gs>
                  </a:gsLst>
                  <a:lin ang="5400000" scaled="0"/>
                </a:gradFill>
                <a:latin typeface="+mn-lt"/>
              </a:rPr>
              <a:t>updated</a:t>
            </a:r>
            <a:r>
              <a:rPr lang="en-US" sz="2000" dirty="0" smtClean="0">
                <a:gradFill>
                  <a:gsLst>
                    <a:gs pos="1250">
                      <a:schemeClr val="tx1"/>
                    </a:gs>
                    <a:gs pos="100000">
                      <a:schemeClr val="tx1"/>
                    </a:gs>
                  </a:gsLst>
                  <a:lin ang="5400000" scaled="0"/>
                </a:gradFill>
                <a:latin typeface="+mn-lt"/>
              </a:rPr>
              <a:t> existing reports, as well as created new reports.</a:t>
            </a:r>
          </a:p>
          <a:p>
            <a:endParaRPr lang="en-US" sz="2000" dirty="0" smtClean="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The report updates for the North America localizations include updating the paper size to </a:t>
            </a:r>
            <a:r>
              <a:rPr lang="en-US" sz="2000" b="1" dirty="0">
                <a:gradFill>
                  <a:gsLst>
                    <a:gs pos="1250">
                      <a:schemeClr val="tx1"/>
                    </a:gs>
                    <a:gs pos="100000">
                      <a:schemeClr val="tx1"/>
                    </a:gs>
                  </a:gsLst>
                  <a:lin ang="5400000" scaled="0"/>
                </a:gradFill>
                <a:latin typeface="+mn-lt"/>
              </a:rPr>
              <a:t>l</a:t>
            </a:r>
            <a:r>
              <a:rPr lang="en-US" sz="2000" b="1" dirty="0" smtClean="0">
                <a:gradFill>
                  <a:gsLst>
                    <a:gs pos="1250">
                      <a:schemeClr val="tx1"/>
                    </a:gs>
                    <a:gs pos="100000">
                      <a:schemeClr val="tx1"/>
                    </a:gs>
                  </a:gsLst>
                  <a:lin ang="5400000" scaled="0"/>
                </a:gradFill>
                <a:latin typeface="+mn-lt"/>
              </a:rPr>
              <a:t>etter size</a:t>
            </a:r>
            <a:r>
              <a:rPr lang="en-US" sz="2000" dirty="0" smtClean="0">
                <a:gradFill>
                  <a:gsLst>
                    <a:gs pos="1250">
                      <a:schemeClr val="tx1"/>
                    </a:gs>
                    <a:gs pos="100000">
                      <a:schemeClr val="tx1"/>
                    </a:gs>
                  </a:gsLst>
                  <a:lin ang="5400000" scaled="0"/>
                </a:gradFill>
                <a:latin typeface="+mn-lt"/>
              </a:rPr>
              <a:t>.</a:t>
            </a:r>
          </a:p>
          <a:p>
            <a:endParaRPr lang="en-US" sz="2000" dirty="0" smtClean="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Worldwide, we have changed 25 reports to </a:t>
            </a:r>
            <a:r>
              <a:rPr lang="en-US" sz="2000" b="1" dirty="0" smtClean="0">
                <a:gradFill>
                  <a:gsLst>
                    <a:gs pos="1250">
                      <a:schemeClr val="tx1"/>
                    </a:gs>
                    <a:gs pos="100000">
                      <a:schemeClr val="tx1"/>
                    </a:gs>
                  </a:gsLst>
                  <a:lin ang="5400000" scaled="0"/>
                </a:gradFill>
                <a:latin typeface="+mn-lt"/>
              </a:rPr>
              <a:t>landscape</a:t>
            </a:r>
            <a:r>
              <a:rPr lang="en-US" sz="2000" dirty="0" smtClean="0">
                <a:gradFill>
                  <a:gsLst>
                    <a:gs pos="1250">
                      <a:schemeClr val="tx1"/>
                    </a:gs>
                    <a:gs pos="100000">
                      <a:schemeClr val="tx1"/>
                    </a:gs>
                  </a:gsLst>
                  <a:lin ang="5400000" scaled="0"/>
                </a:gradFill>
                <a:latin typeface="+mn-lt"/>
              </a:rPr>
              <a:t> orientation.</a:t>
            </a:r>
          </a:p>
          <a:p>
            <a:endParaRPr lang="en-US" sz="2000" dirty="0" smtClean="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We have also created the V</a:t>
            </a:r>
            <a:r>
              <a:rPr lang="en-US" sz="2000" b="1" dirty="0" smtClean="0">
                <a:gradFill>
                  <a:gsLst>
                    <a:gs pos="1250">
                      <a:schemeClr val="tx1"/>
                    </a:gs>
                    <a:gs pos="100000">
                      <a:schemeClr val="tx1"/>
                    </a:gs>
                  </a:gsLst>
                  <a:lin ang="5400000" scaled="0"/>
                </a:gradFill>
                <a:latin typeface="+mn-lt"/>
              </a:rPr>
              <a:t>endor Pre-Payment Journal</a:t>
            </a:r>
            <a:r>
              <a:rPr lang="en-US" sz="2000" dirty="0" smtClean="0">
                <a:gradFill>
                  <a:gsLst>
                    <a:gs pos="1250">
                      <a:schemeClr val="tx1"/>
                    </a:gs>
                    <a:gs pos="100000">
                      <a:schemeClr val="tx1"/>
                    </a:gs>
                  </a:gsLst>
                  <a:lin ang="5400000" scaled="0"/>
                </a:gradFill>
                <a:latin typeface="+mn-lt"/>
              </a:rPr>
              <a:t>, available worldwide, which provides a preview of payment information for a payment journal.</a:t>
            </a:r>
          </a:p>
          <a:p>
            <a:endParaRPr lang="en-US" sz="2400" dirty="0">
              <a:gradFill>
                <a:gsLst>
                  <a:gs pos="1250">
                    <a:schemeClr val="tx1"/>
                  </a:gs>
                  <a:gs pos="100000">
                    <a:schemeClr val="tx1"/>
                  </a:gs>
                </a:gsLst>
                <a:lin ang="5400000" scaled="0"/>
              </a:gradFill>
            </a:endParaRPr>
          </a:p>
        </p:txBody>
      </p:sp>
      <p:pic>
        <p:nvPicPr>
          <p:cNvPr id="5" name="Picture 4"/>
          <p:cNvPicPr>
            <a:picLocks noChangeAspect="1"/>
          </p:cNvPicPr>
          <p:nvPr/>
        </p:nvPicPr>
        <p:blipFill>
          <a:blip r:embed="rId2"/>
          <a:stretch>
            <a:fillRect/>
          </a:stretch>
        </p:blipFill>
        <p:spPr>
          <a:xfrm>
            <a:off x="6058832" y="1212849"/>
            <a:ext cx="5920045" cy="5351192"/>
          </a:xfrm>
          <a:prstGeom prst="rect">
            <a:avLst/>
          </a:prstGeom>
          <a:effectLst>
            <a:outerShdw blurRad="393700" dist="317500" dir="5400000" sx="90000" sy="90000" algn="ctr" rotWithShape="0">
              <a:prstClr val="black">
                <a:alpha val="25000"/>
              </a:prstClr>
            </a:outerShdw>
          </a:effectLst>
        </p:spPr>
      </p:pic>
    </p:spTree>
    <p:extLst>
      <p:ext uri="{BB962C8B-B14F-4D97-AF65-F5344CB8AC3E}">
        <p14:creationId xmlns:p14="http://schemas.microsoft.com/office/powerpoint/2010/main" val="89435540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ITE TEMPLATE">
  <a:themeElements>
    <a:clrScheme name="MSVID White and Teal_10-2014">
      <a:dk1>
        <a:srgbClr val="505050"/>
      </a:dk1>
      <a:lt1>
        <a:srgbClr val="FFFFFF"/>
      </a:lt1>
      <a:dk2>
        <a:srgbClr val="008272"/>
      </a:dk2>
      <a:lt2>
        <a:srgbClr val="D5F7F6"/>
      </a:lt2>
      <a:accent1>
        <a:srgbClr val="008272"/>
      </a:accent1>
      <a:accent2>
        <a:srgbClr val="B4009E"/>
      </a:accent2>
      <a:accent3>
        <a:srgbClr val="004B50"/>
      </a:accent3>
      <a:accent4>
        <a:srgbClr val="0078D7"/>
      </a:accent4>
      <a:accent5>
        <a:srgbClr val="5C2D91"/>
      </a:accent5>
      <a:accent6>
        <a:srgbClr val="D83B01"/>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TEAL_1.potx" id="{80E484E5-C5AA-4AD6-B6C4-48C01B0957BC}" vid="{46820864-F0D8-4517-BD6C-17DDBCF748F0}"/>
    </a:ext>
  </a:extLst>
</a:theme>
</file>

<file path=ppt/theme/theme2.xml><?xml version="1.0" encoding="utf-8"?>
<a:theme xmlns:a="http://schemas.openxmlformats.org/drawingml/2006/main" name="2_WHITE TEMPLATE">
  <a:themeElements>
    <a:clrScheme name="Custom 10">
      <a:dk1>
        <a:srgbClr val="505050"/>
      </a:dk1>
      <a:lt1>
        <a:srgbClr val="FFFFFF"/>
      </a:lt1>
      <a:dk2>
        <a:srgbClr val="002050"/>
      </a:dk2>
      <a:lt2>
        <a:srgbClr val="9BD2FF"/>
      </a:lt2>
      <a:accent1>
        <a:srgbClr val="002050"/>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A4D9B076-5107-4411-861E-DAA166B5186B}"/>
    </a:ext>
  </a:extLst>
</a:theme>
</file>

<file path=ppt/theme/theme3.xml><?xml version="1.0" encoding="utf-8"?>
<a:theme xmlns:a="http://schemas.openxmlformats.org/drawingml/2006/main" name="3_WHITE TEMPLATE">
  <a:themeElements>
    <a:clrScheme name="Custom 10">
      <a:dk1>
        <a:srgbClr val="505050"/>
      </a:dk1>
      <a:lt1>
        <a:srgbClr val="FFFFFF"/>
      </a:lt1>
      <a:dk2>
        <a:srgbClr val="002050"/>
      </a:dk2>
      <a:lt2>
        <a:srgbClr val="9BD2FF"/>
      </a:lt2>
      <a:accent1>
        <a:srgbClr val="002050"/>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A4D9B076-5107-4411-861E-DAA166B518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A7C9D5231AD4389F1602E6538FA9C" ma:contentTypeVersion="3" ma:contentTypeDescription="Create a new document." ma:contentTypeScope="" ma:versionID="df4ef74407fd6f1de01c6d9ab28b3d45">
  <xsd:schema xmlns:xsd="http://www.w3.org/2001/XMLSchema" xmlns:xs="http://www.w3.org/2001/XMLSchema" xmlns:p="http://schemas.microsoft.com/office/2006/metadata/properties" xmlns:ns2="1361d537-8f8d-4f5e-9e6b-73d42f83fa7b" targetNamespace="http://schemas.microsoft.com/office/2006/metadata/properties" ma:root="true" ma:fieldsID="aee1c1556d0e99818a878eee9fb6886e" ns2:_="">
    <xsd:import namespace="1361d537-8f8d-4f5e-9e6b-73d42f83fa7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1d537-8f8d-4f5e-9e6b-73d42f83fa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purl.org/dc/elements/1.1/"/>
    <ds:schemaRef ds:uri="1361d537-8f8d-4f5e-9e6b-73d42f83fa7b"/>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FB99668-C632-4FA8-916F-760D45448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1d537-8f8d-4f5e-9e6b-73d42f83f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Product_Brand_template_16-9_Business_TEAL_1</Template>
  <TotalTime>188</TotalTime>
  <Words>482</Words>
  <Application>Microsoft Office PowerPoint</Application>
  <PresentationFormat>Custom</PresentationFormat>
  <Paragraphs>66</Paragraphs>
  <Slides>12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Consolas</vt:lpstr>
      <vt:lpstr>Segoe UI</vt:lpstr>
      <vt:lpstr>Segoe UI Light</vt:lpstr>
      <vt:lpstr>Wingdings</vt:lpstr>
      <vt:lpstr>WHITE TEMPLATE</vt:lpstr>
      <vt:lpstr>2_WHITE TEMPLATE</vt:lpstr>
      <vt:lpstr>3_WHITE TEMPLATE</vt:lpstr>
      <vt:lpstr>Microsoft Dynamics NAV 2016 Finance Enhancements</vt:lpstr>
      <vt:lpstr>What’s New</vt:lpstr>
      <vt:lpstr>Challenges to address</vt:lpstr>
      <vt:lpstr>What we need….</vt:lpstr>
      <vt:lpstr>Posting Preview</vt:lpstr>
      <vt:lpstr>Deferrals</vt:lpstr>
      <vt:lpstr>Word Forms and Email Enhancements</vt:lpstr>
      <vt:lpstr>North America Positive Pay</vt:lpstr>
      <vt:lpstr>Report Enhancements</vt:lpstr>
      <vt:lpstr>North America Document Totals</vt:lpstr>
      <vt:lpstr>Learn more http://aka.ms/NavGetReady</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brand  template</dc:title>
  <dc:subject>&lt;Speech title here&gt;</dc:subject>
  <dc:creator>Lotte Cordt Ihlemann</dc:creator>
  <cp:keywords>MSVID, Brand Guidelines, Branding, Visual Identity, grid</cp:keywords>
  <dc:description>Template: Maryfj_x000d_
Formatting: _x000d_
Audience Type:</dc:description>
  <cp:lastModifiedBy>Oksana Kuzmina</cp:lastModifiedBy>
  <cp:revision>32</cp:revision>
  <dcterms:created xsi:type="dcterms:W3CDTF">2015-07-24T09:27:45Z</dcterms:created>
  <dcterms:modified xsi:type="dcterms:W3CDTF">2015-09-18T11:33:45Z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0x0101006D6A7C9D5231AD4389F1602E6538FA9C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